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ags/tag1.xml" ContentType="application/vnd.openxmlformats-officedocument.presentationml.tags+xml"/>
  <Override PartName="/ppt/notesSlides/notesSlide3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42"/>
  </p:notesMasterIdLst>
  <p:sldIdLst>
    <p:sldId id="256" r:id="rId5"/>
    <p:sldId id="334" r:id="rId6"/>
    <p:sldId id="352" r:id="rId7"/>
    <p:sldId id="353" r:id="rId8"/>
    <p:sldId id="322" r:id="rId9"/>
    <p:sldId id="320" r:id="rId10"/>
    <p:sldId id="323" r:id="rId11"/>
    <p:sldId id="321" r:id="rId12"/>
    <p:sldId id="324" r:id="rId13"/>
    <p:sldId id="354" r:id="rId14"/>
    <p:sldId id="355" r:id="rId15"/>
    <p:sldId id="356" r:id="rId16"/>
    <p:sldId id="357" r:id="rId17"/>
    <p:sldId id="358" r:id="rId18"/>
    <p:sldId id="330" r:id="rId19"/>
    <p:sldId id="331" r:id="rId20"/>
    <p:sldId id="341" r:id="rId21"/>
    <p:sldId id="335" r:id="rId22"/>
    <p:sldId id="336" r:id="rId23"/>
    <p:sldId id="325" r:id="rId24"/>
    <p:sldId id="338" r:id="rId25"/>
    <p:sldId id="339" r:id="rId26"/>
    <p:sldId id="291" r:id="rId27"/>
    <p:sldId id="326" r:id="rId28"/>
    <p:sldId id="344" r:id="rId29"/>
    <p:sldId id="327" r:id="rId30"/>
    <p:sldId id="328" r:id="rId31"/>
    <p:sldId id="345" r:id="rId32"/>
    <p:sldId id="346" r:id="rId33"/>
    <p:sldId id="347" r:id="rId34"/>
    <p:sldId id="348" r:id="rId35"/>
    <p:sldId id="350" r:id="rId36"/>
    <p:sldId id="349" r:id="rId37"/>
    <p:sldId id="329" r:id="rId38"/>
    <p:sldId id="351" r:id="rId39"/>
    <p:sldId id="272" r:id="rId40"/>
    <p:sldId id="283"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lly Bond" initials="KB" lastIdx="1" clrIdx="0">
    <p:extLst>
      <p:ext uri="{19B8F6BF-5375-455C-9EA6-DF929625EA0E}">
        <p15:presenceInfo xmlns:p15="http://schemas.microsoft.com/office/powerpoint/2012/main" userId="bbdbb1141c829e5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086"/>
    <a:srgbClr val="FFFFFF"/>
    <a:srgbClr val="3F1B76"/>
    <a:srgbClr val="142C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449242-DCAF-4CA3-9250-8826D99B27A0}" v="4" dt="2026-02-16T15:00:43.8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710"/>
  </p:normalViewPr>
  <p:slideViewPr>
    <p:cSldViewPr snapToGrid="0">
      <p:cViewPr varScale="1">
        <p:scale>
          <a:sx n="106" d="100"/>
          <a:sy n="106" d="100"/>
        </p:scale>
        <p:origin x="690" y="11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4" d="100"/>
          <a:sy n="64" d="100"/>
        </p:scale>
        <p:origin x="2224" y="6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commentAuthors" Target="commentAuthor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AF1321-E73D-4723-BD61-327D200CE862}" type="datetimeFigureOut">
              <a:rPr lang="en-GB" smtClean="0"/>
              <a:pPr/>
              <a:t>17/02/2026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32C56-FCF4-4E20-964C-B788EFD626D7}" type="slidenum">
              <a:rPr lang="en-GB" smtClean="0"/>
              <a:pPr/>
              <a:t>‹#›</a:t>
            </a:fld>
            <a:endParaRPr lang="en-GB"/>
          </a:p>
        </p:txBody>
      </p:sp>
    </p:spTree>
    <p:extLst>
      <p:ext uri="{BB962C8B-B14F-4D97-AF65-F5344CB8AC3E}">
        <p14:creationId xmlns:p14="http://schemas.microsoft.com/office/powerpoint/2010/main" val="2558020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41C32C56-FCF4-4E20-964C-B788EFD626D7}" type="slidenum">
              <a:rPr lang="en-GB" smtClean="0"/>
              <a:pPr/>
              <a:t>1</a:t>
            </a:fld>
            <a:endParaRPr lang="en-GB"/>
          </a:p>
        </p:txBody>
      </p:sp>
    </p:spTree>
    <p:extLst>
      <p:ext uri="{BB962C8B-B14F-4D97-AF65-F5344CB8AC3E}">
        <p14:creationId xmlns:p14="http://schemas.microsoft.com/office/powerpoint/2010/main" val="2516017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7F286-3200-EEF6-B3D2-516800666C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2ED8E1-2EC4-012F-FB4C-36C21763D0D8}"/>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51AB6A1C-4C76-3502-DD41-DE7EDAFE7788}"/>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9A97CC60-3CF2-25A4-A304-C1645C0DB711}"/>
              </a:ext>
            </a:extLst>
          </p:cNvPr>
          <p:cNvSpPr>
            <a:spLocks noGrp="1"/>
          </p:cNvSpPr>
          <p:nvPr>
            <p:ph type="sldNum" sz="quarter" idx="5"/>
          </p:nvPr>
        </p:nvSpPr>
        <p:spPr/>
        <p:txBody>
          <a:bodyPr/>
          <a:lstStyle/>
          <a:p>
            <a:fld id="{27458D96-507E-FC42-B260-D93CC1B885AF}" type="slidenum">
              <a:rPr lang="en-GB" smtClean="0"/>
              <a:pPr/>
              <a:t>10</a:t>
            </a:fld>
            <a:endParaRPr lang="en-GB"/>
          </a:p>
        </p:txBody>
      </p:sp>
    </p:spTree>
    <p:extLst>
      <p:ext uri="{BB962C8B-B14F-4D97-AF65-F5344CB8AC3E}">
        <p14:creationId xmlns:p14="http://schemas.microsoft.com/office/powerpoint/2010/main" val="15303154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04AF8-2B59-22C7-AA4B-38B36F4D31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F6A3DC-86C1-7183-3CCA-D2572ADE07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D8F3B9-99B7-0525-AC97-739C05F13DB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8C4536F-1DEB-C27B-0952-65CA07FFB7E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C32C56-FCF4-4E20-964C-B788EFD626D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5958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1211E-7E2A-B27A-B004-80F2D691A4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01E1E0-7ED0-3CB9-0EDF-3C0A494B8A39}"/>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87DA77DF-08C2-1A07-C346-706EA65F8B68}"/>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D3456105-C779-89FF-96B2-97A80B68C860}"/>
              </a:ext>
            </a:extLst>
          </p:cNvPr>
          <p:cNvSpPr>
            <a:spLocks noGrp="1"/>
          </p:cNvSpPr>
          <p:nvPr>
            <p:ph type="sldNum" sz="quarter" idx="5"/>
          </p:nvPr>
        </p:nvSpPr>
        <p:spPr/>
        <p:txBody>
          <a:bodyPr/>
          <a:lstStyle/>
          <a:p>
            <a:fld id="{27458D96-507E-FC42-B260-D93CC1B885AF}" type="slidenum">
              <a:rPr lang="en-GB" smtClean="0"/>
              <a:pPr/>
              <a:t>12</a:t>
            </a:fld>
            <a:endParaRPr lang="en-GB"/>
          </a:p>
        </p:txBody>
      </p:sp>
    </p:spTree>
    <p:extLst>
      <p:ext uri="{BB962C8B-B14F-4D97-AF65-F5344CB8AC3E}">
        <p14:creationId xmlns:p14="http://schemas.microsoft.com/office/powerpoint/2010/main" val="125562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1A51A-9DAC-5017-BB95-72912C41ED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7FEB08-95E6-2C7B-F7B6-EAA8928FB6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E33F84-E30B-420F-E9DE-9C42615DD9A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88A8103-972B-C017-585D-5F0A404308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C32C56-FCF4-4E20-964C-B788EFD626D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387113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9F4D8-B8A9-AC2F-8F1A-F0C7400E87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18E810-FD5C-1E1E-E9C8-575AA5E5473C}"/>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9B8C6381-D4BF-8512-A779-AE988FF9F27A}"/>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83D4327C-E50D-C04A-6DF4-1A439FA8B856}"/>
              </a:ext>
            </a:extLst>
          </p:cNvPr>
          <p:cNvSpPr>
            <a:spLocks noGrp="1"/>
          </p:cNvSpPr>
          <p:nvPr>
            <p:ph type="sldNum" sz="quarter" idx="5"/>
          </p:nvPr>
        </p:nvSpPr>
        <p:spPr/>
        <p:txBody>
          <a:bodyPr/>
          <a:lstStyle/>
          <a:p>
            <a:fld id="{27458D96-507E-FC42-B260-D93CC1B885AF}" type="slidenum">
              <a:rPr lang="en-GB" smtClean="0"/>
              <a:pPr/>
              <a:t>14</a:t>
            </a:fld>
            <a:endParaRPr lang="en-GB"/>
          </a:p>
        </p:txBody>
      </p:sp>
    </p:spTree>
    <p:extLst>
      <p:ext uri="{BB962C8B-B14F-4D97-AF65-F5344CB8AC3E}">
        <p14:creationId xmlns:p14="http://schemas.microsoft.com/office/powerpoint/2010/main" val="40326326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B7B07-8EE8-D572-3873-F1D1B8B28E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AA6732-97C5-3147-F977-764D600464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B3D485-1FC8-312A-709A-08BBACF240B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0FE216C-39F7-B91E-BF2A-2C7568B99F5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C32C56-FCF4-4E20-964C-B788EFD626D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372832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DD6A3-D406-46F6-01E8-EBADD1AF82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1D1750-1A3C-74BE-2E7A-952E9B39A2EB}"/>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65D3EF6A-6EB4-D178-6C78-4AA7A2E122EF}"/>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1AB17028-45A3-210F-1C86-F9ED1BADFBB9}"/>
              </a:ext>
            </a:extLst>
          </p:cNvPr>
          <p:cNvSpPr>
            <a:spLocks noGrp="1"/>
          </p:cNvSpPr>
          <p:nvPr>
            <p:ph type="sldNum" sz="quarter" idx="5"/>
          </p:nvPr>
        </p:nvSpPr>
        <p:spPr/>
        <p:txBody>
          <a:bodyPr/>
          <a:lstStyle/>
          <a:p>
            <a:fld id="{27458D96-507E-FC42-B260-D93CC1B885AF}" type="slidenum">
              <a:rPr lang="en-GB" smtClean="0"/>
              <a:pPr/>
              <a:t>16</a:t>
            </a:fld>
            <a:endParaRPr lang="en-GB"/>
          </a:p>
        </p:txBody>
      </p:sp>
    </p:spTree>
    <p:extLst>
      <p:ext uri="{BB962C8B-B14F-4D97-AF65-F5344CB8AC3E}">
        <p14:creationId xmlns:p14="http://schemas.microsoft.com/office/powerpoint/2010/main" val="19515567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30D51-EFF4-C369-C77F-EECA77AE97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7E58E4-AA91-D1AC-8CBA-B4849BBCA4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0A4345-9F09-6E80-7571-2891AD904145}"/>
              </a:ext>
            </a:extLst>
          </p:cNvPr>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6DD5A7E-B7BB-EC07-06A5-592E76F408FB}"/>
              </a:ext>
            </a:extLst>
          </p:cNvPr>
          <p:cNvSpPr>
            <a:spLocks noGrp="1"/>
          </p:cNvSpPr>
          <p:nvPr>
            <p:ph type="sldNum" sz="quarter" idx="5"/>
          </p:nvPr>
        </p:nvSpPr>
        <p:spPr/>
        <p:txBody>
          <a:bodyPr/>
          <a:lstStyle/>
          <a:p>
            <a:fld id="{41C32C56-FCF4-4E20-964C-B788EFD626D7}" type="slidenum">
              <a:rPr lang="en-GB" smtClean="0"/>
              <a:pPr/>
              <a:t>17</a:t>
            </a:fld>
            <a:endParaRPr lang="en-GB"/>
          </a:p>
        </p:txBody>
      </p:sp>
    </p:spTree>
    <p:extLst>
      <p:ext uri="{BB962C8B-B14F-4D97-AF65-F5344CB8AC3E}">
        <p14:creationId xmlns:p14="http://schemas.microsoft.com/office/powerpoint/2010/main" val="9938288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9599C-5D3D-6834-C916-2364DAB911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4BFEA5-2893-78EA-6F06-28EBB9BCF7EE}"/>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91CE2CD7-65F4-40DE-5DB2-238AB76466BA}"/>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907A478D-7637-D329-821F-24BEBBCE91F3}"/>
              </a:ext>
            </a:extLst>
          </p:cNvPr>
          <p:cNvSpPr>
            <a:spLocks noGrp="1"/>
          </p:cNvSpPr>
          <p:nvPr>
            <p:ph type="sldNum" sz="quarter" idx="5"/>
          </p:nvPr>
        </p:nvSpPr>
        <p:spPr/>
        <p:txBody>
          <a:bodyPr/>
          <a:lstStyle/>
          <a:p>
            <a:fld id="{27458D96-507E-FC42-B260-D93CC1B885AF}" type="slidenum">
              <a:rPr lang="en-GB" smtClean="0"/>
              <a:pPr/>
              <a:t>18</a:t>
            </a:fld>
            <a:endParaRPr lang="en-GB"/>
          </a:p>
        </p:txBody>
      </p:sp>
    </p:spTree>
    <p:extLst>
      <p:ext uri="{BB962C8B-B14F-4D97-AF65-F5344CB8AC3E}">
        <p14:creationId xmlns:p14="http://schemas.microsoft.com/office/powerpoint/2010/main" val="13807914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26B00-17F2-F92D-E8AD-6653674ED5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9ABD9D-9AA2-75F7-0DB2-D87A4BD7FF75}"/>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61134AD6-C3F6-65B7-587A-C0B8C9AB90FA}"/>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DFE4FE7E-0F2C-1310-2DD5-64A5B6A9E8F8}"/>
              </a:ext>
            </a:extLst>
          </p:cNvPr>
          <p:cNvSpPr>
            <a:spLocks noGrp="1"/>
          </p:cNvSpPr>
          <p:nvPr>
            <p:ph type="sldNum" sz="quarter" idx="5"/>
          </p:nvPr>
        </p:nvSpPr>
        <p:spPr/>
        <p:txBody>
          <a:bodyPr/>
          <a:lstStyle/>
          <a:p>
            <a:fld id="{27458D96-507E-FC42-B260-D93CC1B885AF}" type="slidenum">
              <a:rPr lang="en-GB" smtClean="0"/>
              <a:pPr/>
              <a:t>19</a:t>
            </a:fld>
            <a:endParaRPr lang="en-GB"/>
          </a:p>
        </p:txBody>
      </p:sp>
    </p:spTree>
    <p:extLst>
      <p:ext uri="{BB962C8B-B14F-4D97-AF65-F5344CB8AC3E}">
        <p14:creationId xmlns:p14="http://schemas.microsoft.com/office/powerpoint/2010/main" val="24858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0B6D2-996A-C319-79A1-09B7CE0760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121620-E17A-B911-8ABB-BA276E0F0EE3}"/>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C4D70AFD-A5D0-2E8E-C870-49A3CF4DA335}"/>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AAC20DE9-6F92-73F0-714F-CC28BC149942}"/>
              </a:ext>
            </a:extLst>
          </p:cNvPr>
          <p:cNvSpPr>
            <a:spLocks noGrp="1"/>
          </p:cNvSpPr>
          <p:nvPr>
            <p:ph type="sldNum" sz="quarter" idx="5"/>
          </p:nvPr>
        </p:nvSpPr>
        <p:spPr/>
        <p:txBody>
          <a:bodyPr/>
          <a:lstStyle/>
          <a:p>
            <a:fld id="{27458D96-507E-FC42-B260-D93CC1B885AF}" type="slidenum">
              <a:rPr lang="en-GB" smtClean="0"/>
              <a:pPr/>
              <a:t>2</a:t>
            </a:fld>
            <a:endParaRPr lang="en-GB"/>
          </a:p>
        </p:txBody>
      </p:sp>
    </p:spTree>
    <p:extLst>
      <p:ext uri="{BB962C8B-B14F-4D97-AF65-F5344CB8AC3E}">
        <p14:creationId xmlns:p14="http://schemas.microsoft.com/office/powerpoint/2010/main" val="584452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C60AF-AB94-A3B0-E1C7-468C9C11E6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EA5756-96A8-EE15-E20B-55DF981CF2DA}"/>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AAE8D70F-6DCC-1964-1F4A-098F3DCA362C}"/>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3F5E6428-99FC-7BC4-E16D-7F9F3982DA17}"/>
              </a:ext>
            </a:extLst>
          </p:cNvPr>
          <p:cNvSpPr>
            <a:spLocks noGrp="1"/>
          </p:cNvSpPr>
          <p:nvPr>
            <p:ph type="sldNum" sz="quarter" idx="5"/>
          </p:nvPr>
        </p:nvSpPr>
        <p:spPr/>
        <p:txBody>
          <a:bodyPr/>
          <a:lstStyle/>
          <a:p>
            <a:fld id="{27458D96-507E-FC42-B260-D93CC1B885AF}" type="slidenum">
              <a:rPr lang="en-GB" smtClean="0"/>
              <a:pPr/>
              <a:t>20</a:t>
            </a:fld>
            <a:endParaRPr lang="en-GB"/>
          </a:p>
        </p:txBody>
      </p:sp>
    </p:spTree>
    <p:extLst>
      <p:ext uri="{BB962C8B-B14F-4D97-AF65-F5344CB8AC3E}">
        <p14:creationId xmlns:p14="http://schemas.microsoft.com/office/powerpoint/2010/main" val="23449420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AE1F9-393A-C3C7-0833-2819789525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009436-4F48-6ED0-8480-42C738852795}"/>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8C5F0BAF-E302-A359-0DE4-C86EF81CA672}"/>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65DF9223-C3E2-55F9-0364-261162E49E41}"/>
              </a:ext>
            </a:extLst>
          </p:cNvPr>
          <p:cNvSpPr>
            <a:spLocks noGrp="1"/>
          </p:cNvSpPr>
          <p:nvPr>
            <p:ph type="sldNum" sz="quarter" idx="5"/>
          </p:nvPr>
        </p:nvSpPr>
        <p:spPr/>
        <p:txBody>
          <a:bodyPr/>
          <a:lstStyle/>
          <a:p>
            <a:fld id="{27458D96-507E-FC42-B260-D93CC1B885AF}" type="slidenum">
              <a:rPr lang="en-GB" smtClean="0"/>
              <a:pPr/>
              <a:t>21</a:t>
            </a:fld>
            <a:endParaRPr lang="en-GB"/>
          </a:p>
        </p:txBody>
      </p:sp>
    </p:spTree>
    <p:extLst>
      <p:ext uri="{BB962C8B-B14F-4D97-AF65-F5344CB8AC3E}">
        <p14:creationId xmlns:p14="http://schemas.microsoft.com/office/powerpoint/2010/main" val="2932229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151D4-267B-5BAE-156A-9D8D7AFAB8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60227E-9B62-C635-6D42-06820AB90CDE}"/>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C4CAC48A-E6F1-24B3-E832-DD915A36CBA4}"/>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FD8F59CF-24B1-70E7-5405-B427FDF2873B}"/>
              </a:ext>
            </a:extLst>
          </p:cNvPr>
          <p:cNvSpPr>
            <a:spLocks noGrp="1"/>
          </p:cNvSpPr>
          <p:nvPr>
            <p:ph type="sldNum" sz="quarter" idx="5"/>
          </p:nvPr>
        </p:nvSpPr>
        <p:spPr/>
        <p:txBody>
          <a:bodyPr/>
          <a:lstStyle/>
          <a:p>
            <a:fld id="{27458D96-507E-FC42-B260-D93CC1B885AF}" type="slidenum">
              <a:rPr lang="en-GB" smtClean="0"/>
              <a:pPr/>
              <a:t>22</a:t>
            </a:fld>
            <a:endParaRPr lang="en-GB"/>
          </a:p>
        </p:txBody>
      </p:sp>
    </p:spTree>
    <p:extLst>
      <p:ext uri="{BB962C8B-B14F-4D97-AF65-F5344CB8AC3E}">
        <p14:creationId xmlns:p14="http://schemas.microsoft.com/office/powerpoint/2010/main" val="25210895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5638" y="1143000"/>
            <a:ext cx="5486400" cy="3086100"/>
          </a:xfrm>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27458D96-507E-FC42-B260-D93CC1B885AF}" type="slidenum">
              <a:rPr lang="en-GB" smtClean="0"/>
              <a:pPr/>
              <a:t>23</a:t>
            </a:fld>
            <a:endParaRPr lang="en-GB"/>
          </a:p>
        </p:txBody>
      </p:sp>
    </p:spTree>
    <p:extLst>
      <p:ext uri="{BB962C8B-B14F-4D97-AF65-F5344CB8AC3E}">
        <p14:creationId xmlns:p14="http://schemas.microsoft.com/office/powerpoint/2010/main" val="33657604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288FD-B91E-06B3-84A6-1C1B4166C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A01C9A-9AA8-A56C-B3B6-2C748BC9B4C1}"/>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64BCDBC7-6CA9-24C9-2B0C-F18BCBD84C29}"/>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EDE14780-96F1-05B0-233B-C6BAA30351E3}"/>
              </a:ext>
            </a:extLst>
          </p:cNvPr>
          <p:cNvSpPr>
            <a:spLocks noGrp="1"/>
          </p:cNvSpPr>
          <p:nvPr>
            <p:ph type="sldNum" sz="quarter" idx="5"/>
          </p:nvPr>
        </p:nvSpPr>
        <p:spPr/>
        <p:txBody>
          <a:bodyPr/>
          <a:lstStyle/>
          <a:p>
            <a:fld id="{27458D96-507E-FC42-B260-D93CC1B885AF}" type="slidenum">
              <a:rPr lang="en-GB" smtClean="0"/>
              <a:pPr/>
              <a:t>24</a:t>
            </a:fld>
            <a:endParaRPr lang="en-GB"/>
          </a:p>
        </p:txBody>
      </p:sp>
    </p:spTree>
    <p:extLst>
      <p:ext uri="{BB962C8B-B14F-4D97-AF65-F5344CB8AC3E}">
        <p14:creationId xmlns:p14="http://schemas.microsoft.com/office/powerpoint/2010/main" val="22529992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56DA6-67AB-37CA-FCEB-17E4E26F46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21E7A2-DEF3-7ADC-1CE0-DF531994BFAB}"/>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1D615A55-8574-0913-F06C-E62F41DC27DA}"/>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77811ED5-9CB3-75A8-11EC-E38B594B960E}"/>
              </a:ext>
            </a:extLst>
          </p:cNvPr>
          <p:cNvSpPr>
            <a:spLocks noGrp="1"/>
          </p:cNvSpPr>
          <p:nvPr>
            <p:ph type="sldNum" sz="quarter" idx="5"/>
          </p:nvPr>
        </p:nvSpPr>
        <p:spPr/>
        <p:txBody>
          <a:bodyPr/>
          <a:lstStyle/>
          <a:p>
            <a:fld id="{27458D96-507E-FC42-B260-D93CC1B885AF}" type="slidenum">
              <a:rPr lang="en-GB" smtClean="0"/>
              <a:pPr/>
              <a:t>25</a:t>
            </a:fld>
            <a:endParaRPr lang="en-GB"/>
          </a:p>
        </p:txBody>
      </p:sp>
    </p:spTree>
    <p:extLst>
      <p:ext uri="{BB962C8B-B14F-4D97-AF65-F5344CB8AC3E}">
        <p14:creationId xmlns:p14="http://schemas.microsoft.com/office/powerpoint/2010/main" val="30443977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252982-0A38-441D-1C74-C647619657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FF5782-FA7F-3D8A-DA5F-34C2C996EA03}"/>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BB61D3ED-B464-3978-33EE-C1F4AE053570}"/>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D6429888-800C-5822-C110-F1AB44DDB938}"/>
              </a:ext>
            </a:extLst>
          </p:cNvPr>
          <p:cNvSpPr>
            <a:spLocks noGrp="1"/>
          </p:cNvSpPr>
          <p:nvPr>
            <p:ph type="sldNum" sz="quarter" idx="5"/>
          </p:nvPr>
        </p:nvSpPr>
        <p:spPr/>
        <p:txBody>
          <a:bodyPr/>
          <a:lstStyle/>
          <a:p>
            <a:fld id="{27458D96-507E-FC42-B260-D93CC1B885AF}" type="slidenum">
              <a:rPr lang="en-GB" smtClean="0"/>
              <a:pPr/>
              <a:t>26</a:t>
            </a:fld>
            <a:endParaRPr lang="en-GB"/>
          </a:p>
        </p:txBody>
      </p:sp>
    </p:spTree>
    <p:extLst>
      <p:ext uri="{BB962C8B-B14F-4D97-AF65-F5344CB8AC3E}">
        <p14:creationId xmlns:p14="http://schemas.microsoft.com/office/powerpoint/2010/main" val="2176619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7C036-92AA-5EF4-CEE3-64EEA7F7B8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CA234-261E-F78A-DF26-7FAC75DBC451}"/>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541E3147-43E6-BAD7-C071-792C58D791D6}"/>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3D155C7D-BDC8-2FDF-584A-E7FE8F4CA81A}"/>
              </a:ext>
            </a:extLst>
          </p:cNvPr>
          <p:cNvSpPr>
            <a:spLocks noGrp="1"/>
          </p:cNvSpPr>
          <p:nvPr>
            <p:ph type="sldNum" sz="quarter" idx="5"/>
          </p:nvPr>
        </p:nvSpPr>
        <p:spPr/>
        <p:txBody>
          <a:bodyPr/>
          <a:lstStyle/>
          <a:p>
            <a:fld id="{27458D96-507E-FC42-B260-D93CC1B885AF}" type="slidenum">
              <a:rPr lang="en-GB" smtClean="0"/>
              <a:pPr/>
              <a:t>27</a:t>
            </a:fld>
            <a:endParaRPr lang="en-GB"/>
          </a:p>
        </p:txBody>
      </p:sp>
    </p:spTree>
    <p:extLst>
      <p:ext uri="{BB962C8B-B14F-4D97-AF65-F5344CB8AC3E}">
        <p14:creationId xmlns:p14="http://schemas.microsoft.com/office/powerpoint/2010/main" val="21881453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348B5-117B-E981-5A86-6D9607FE0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3D4B59-9BBB-7B16-DBD4-9AA76EB16066}"/>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1A9618CA-5580-0D1F-BC43-C36774118E53}"/>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0C1139CC-D27A-B5C8-984C-526D6ADBF8F8}"/>
              </a:ext>
            </a:extLst>
          </p:cNvPr>
          <p:cNvSpPr>
            <a:spLocks noGrp="1"/>
          </p:cNvSpPr>
          <p:nvPr>
            <p:ph type="sldNum" sz="quarter" idx="5"/>
          </p:nvPr>
        </p:nvSpPr>
        <p:spPr/>
        <p:txBody>
          <a:bodyPr/>
          <a:lstStyle/>
          <a:p>
            <a:fld id="{27458D96-507E-FC42-B260-D93CC1B885AF}" type="slidenum">
              <a:rPr lang="en-GB" smtClean="0"/>
              <a:pPr/>
              <a:t>28</a:t>
            </a:fld>
            <a:endParaRPr lang="en-GB"/>
          </a:p>
        </p:txBody>
      </p:sp>
    </p:spTree>
    <p:extLst>
      <p:ext uri="{BB962C8B-B14F-4D97-AF65-F5344CB8AC3E}">
        <p14:creationId xmlns:p14="http://schemas.microsoft.com/office/powerpoint/2010/main" val="34283745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521FD-E0AD-00F8-B2C0-0D00114B13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717240-C1F3-3403-6985-2A3FE0952394}"/>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F8A078E3-EF54-DD4B-A856-44149F93FA70}"/>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1BF7BBF9-4523-C880-2B38-CE7707B0FB2E}"/>
              </a:ext>
            </a:extLst>
          </p:cNvPr>
          <p:cNvSpPr>
            <a:spLocks noGrp="1"/>
          </p:cNvSpPr>
          <p:nvPr>
            <p:ph type="sldNum" sz="quarter" idx="5"/>
          </p:nvPr>
        </p:nvSpPr>
        <p:spPr/>
        <p:txBody>
          <a:bodyPr/>
          <a:lstStyle/>
          <a:p>
            <a:fld id="{27458D96-507E-FC42-B260-D93CC1B885AF}" type="slidenum">
              <a:rPr lang="en-GB" smtClean="0"/>
              <a:pPr/>
              <a:t>29</a:t>
            </a:fld>
            <a:endParaRPr lang="en-GB"/>
          </a:p>
        </p:txBody>
      </p:sp>
    </p:spTree>
    <p:extLst>
      <p:ext uri="{BB962C8B-B14F-4D97-AF65-F5344CB8AC3E}">
        <p14:creationId xmlns:p14="http://schemas.microsoft.com/office/powerpoint/2010/main" val="557993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41C32C56-FCF4-4E20-964C-B788EFD626D7}" type="slidenum">
              <a:rPr lang="en-GB" smtClean="0"/>
              <a:pPr/>
              <a:t>3</a:t>
            </a:fld>
            <a:endParaRPr lang="en-GB"/>
          </a:p>
        </p:txBody>
      </p:sp>
    </p:spTree>
    <p:extLst>
      <p:ext uri="{BB962C8B-B14F-4D97-AF65-F5344CB8AC3E}">
        <p14:creationId xmlns:p14="http://schemas.microsoft.com/office/powerpoint/2010/main" val="25160174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7D1D0-B589-4870-B39F-AE30885037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0ECB33-1AA1-292A-C182-F519E90E3EF7}"/>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BD2EE611-9651-B933-6926-719F834570F3}"/>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7054648C-B07E-5410-B18E-5502E46043A9}"/>
              </a:ext>
            </a:extLst>
          </p:cNvPr>
          <p:cNvSpPr>
            <a:spLocks noGrp="1"/>
          </p:cNvSpPr>
          <p:nvPr>
            <p:ph type="sldNum" sz="quarter" idx="5"/>
          </p:nvPr>
        </p:nvSpPr>
        <p:spPr/>
        <p:txBody>
          <a:bodyPr/>
          <a:lstStyle/>
          <a:p>
            <a:fld id="{27458D96-507E-FC42-B260-D93CC1B885AF}" type="slidenum">
              <a:rPr lang="en-GB" smtClean="0"/>
              <a:pPr/>
              <a:t>30</a:t>
            </a:fld>
            <a:endParaRPr lang="en-GB"/>
          </a:p>
        </p:txBody>
      </p:sp>
    </p:spTree>
    <p:extLst>
      <p:ext uri="{BB962C8B-B14F-4D97-AF65-F5344CB8AC3E}">
        <p14:creationId xmlns:p14="http://schemas.microsoft.com/office/powerpoint/2010/main" val="3183325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2CD63-166A-00A6-EBAA-CBA9148B66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16DBC2-A4E4-36DC-7235-5AD788AAA003}"/>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CB248EE8-27FA-DF06-4E18-6363476D71F8}"/>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BC726579-A7ED-50D0-0A60-BA0B2BA41BD1}"/>
              </a:ext>
            </a:extLst>
          </p:cNvPr>
          <p:cNvSpPr>
            <a:spLocks noGrp="1"/>
          </p:cNvSpPr>
          <p:nvPr>
            <p:ph type="sldNum" sz="quarter" idx="5"/>
          </p:nvPr>
        </p:nvSpPr>
        <p:spPr/>
        <p:txBody>
          <a:bodyPr/>
          <a:lstStyle/>
          <a:p>
            <a:fld id="{27458D96-507E-FC42-B260-D93CC1B885AF}" type="slidenum">
              <a:rPr lang="en-GB" smtClean="0"/>
              <a:pPr/>
              <a:t>31</a:t>
            </a:fld>
            <a:endParaRPr lang="en-GB"/>
          </a:p>
        </p:txBody>
      </p:sp>
    </p:spTree>
    <p:extLst>
      <p:ext uri="{BB962C8B-B14F-4D97-AF65-F5344CB8AC3E}">
        <p14:creationId xmlns:p14="http://schemas.microsoft.com/office/powerpoint/2010/main" val="40959644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2FAEB-39A3-7D95-43E9-6A69AEE90F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814B2D-B23A-DA6F-32FF-50F9599E3F6D}"/>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00A81CB5-1236-C7B5-E022-1C193BFE7823}"/>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E4FDA9C5-C1D1-BD30-7CF0-B9D2222310F1}"/>
              </a:ext>
            </a:extLst>
          </p:cNvPr>
          <p:cNvSpPr>
            <a:spLocks noGrp="1"/>
          </p:cNvSpPr>
          <p:nvPr>
            <p:ph type="sldNum" sz="quarter" idx="5"/>
          </p:nvPr>
        </p:nvSpPr>
        <p:spPr/>
        <p:txBody>
          <a:bodyPr/>
          <a:lstStyle/>
          <a:p>
            <a:fld id="{27458D96-507E-FC42-B260-D93CC1B885AF}" type="slidenum">
              <a:rPr lang="en-GB" smtClean="0"/>
              <a:pPr/>
              <a:t>32</a:t>
            </a:fld>
            <a:endParaRPr lang="en-GB"/>
          </a:p>
        </p:txBody>
      </p:sp>
    </p:spTree>
    <p:extLst>
      <p:ext uri="{BB962C8B-B14F-4D97-AF65-F5344CB8AC3E}">
        <p14:creationId xmlns:p14="http://schemas.microsoft.com/office/powerpoint/2010/main" val="113239311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5B2788-FB97-23C8-4009-6BFC093C0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72EC1C-28E6-18AE-42DB-7D829ECFCCF4}"/>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1FDA9E03-270D-04AF-D233-CE2F74B26A3F}"/>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628C74B8-C98E-71CC-597E-1BB62EBFDC8A}"/>
              </a:ext>
            </a:extLst>
          </p:cNvPr>
          <p:cNvSpPr>
            <a:spLocks noGrp="1"/>
          </p:cNvSpPr>
          <p:nvPr>
            <p:ph type="sldNum" sz="quarter" idx="5"/>
          </p:nvPr>
        </p:nvSpPr>
        <p:spPr/>
        <p:txBody>
          <a:bodyPr/>
          <a:lstStyle/>
          <a:p>
            <a:fld id="{27458D96-507E-FC42-B260-D93CC1B885AF}" type="slidenum">
              <a:rPr lang="en-GB" smtClean="0"/>
              <a:pPr/>
              <a:t>33</a:t>
            </a:fld>
            <a:endParaRPr lang="en-GB"/>
          </a:p>
        </p:txBody>
      </p:sp>
    </p:spTree>
    <p:extLst>
      <p:ext uri="{BB962C8B-B14F-4D97-AF65-F5344CB8AC3E}">
        <p14:creationId xmlns:p14="http://schemas.microsoft.com/office/powerpoint/2010/main" val="7150294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CF16F-A3F8-65C3-87EA-715D7CC56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A8F406-C638-98D8-4746-8BBE25AFD87E}"/>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A9417406-6A7C-4D48-6A4C-D7ED70F964AE}"/>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DF5FA41C-9B47-4E27-319B-A32B741FD516}"/>
              </a:ext>
            </a:extLst>
          </p:cNvPr>
          <p:cNvSpPr>
            <a:spLocks noGrp="1"/>
          </p:cNvSpPr>
          <p:nvPr>
            <p:ph type="sldNum" sz="quarter" idx="5"/>
          </p:nvPr>
        </p:nvSpPr>
        <p:spPr/>
        <p:txBody>
          <a:bodyPr/>
          <a:lstStyle/>
          <a:p>
            <a:fld id="{27458D96-507E-FC42-B260-D93CC1B885AF}" type="slidenum">
              <a:rPr lang="en-GB" smtClean="0"/>
              <a:pPr/>
              <a:t>34</a:t>
            </a:fld>
            <a:endParaRPr lang="en-GB"/>
          </a:p>
        </p:txBody>
      </p:sp>
    </p:spTree>
    <p:extLst>
      <p:ext uri="{BB962C8B-B14F-4D97-AF65-F5344CB8AC3E}">
        <p14:creationId xmlns:p14="http://schemas.microsoft.com/office/powerpoint/2010/main" val="26241197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1CF7E-C2D6-E34D-DE33-D5228B1ACA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9FB07B-7F25-EFC2-285F-8ED5B74FFC0C}"/>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909AB96F-7C58-085F-A714-494F47B130B5}"/>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34C4CEEC-EC77-FD33-C048-CC9F973DFC99}"/>
              </a:ext>
            </a:extLst>
          </p:cNvPr>
          <p:cNvSpPr>
            <a:spLocks noGrp="1"/>
          </p:cNvSpPr>
          <p:nvPr>
            <p:ph type="sldNum" sz="quarter" idx="5"/>
          </p:nvPr>
        </p:nvSpPr>
        <p:spPr/>
        <p:txBody>
          <a:bodyPr/>
          <a:lstStyle/>
          <a:p>
            <a:fld id="{27458D96-507E-FC42-B260-D93CC1B885AF}" type="slidenum">
              <a:rPr lang="en-GB" smtClean="0"/>
              <a:pPr/>
              <a:t>35</a:t>
            </a:fld>
            <a:endParaRPr lang="en-GB"/>
          </a:p>
        </p:txBody>
      </p:sp>
    </p:spTree>
    <p:extLst>
      <p:ext uri="{BB962C8B-B14F-4D97-AF65-F5344CB8AC3E}">
        <p14:creationId xmlns:p14="http://schemas.microsoft.com/office/powerpoint/2010/main" val="23646944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1C32C56-FCF4-4E20-964C-B788EFD626D7}" type="slidenum">
              <a:rPr lang="en-GB" smtClean="0"/>
              <a:pPr/>
              <a:t>36</a:t>
            </a:fld>
            <a:endParaRPr lang="en-GB"/>
          </a:p>
        </p:txBody>
      </p:sp>
    </p:spTree>
    <p:extLst>
      <p:ext uri="{BB962C8B-B14F-4D97-AF65-F5344CB8AC3E}">
        <p14:creationId xmlns:p14="http://schemas.microsoft.com/office/powerpoint/2010/main" val="262736150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atinLnBrk="0"/>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41C32C56-FCF4-4E20-964C-B788EFD626D7}" type="slidenum">
              <a:rPr lang="en-GB" smtClean="0"/>
              <a:pPr/>
              <a:t>37</a:t>
            </a:fld>
            <a:endParaRPr lang="en-GB"/>
          </a:p>
        </p:txBody>
      </p:sp>
    </p:spTree>
    <p:extLst>
      <p:ext uri="{BB962C8B-B14F-4D97-AF65-F5344CB8AC3E}">
        <p14:creationId xmlns:p14="http://schemas.microsoft.com/office/powerpoint/2010/main" val="20492018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5638" y="1143000"/>
            <a:ext cx="5486400" cy="3086100"/>
          </a:xfrm>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27458D96-507E-FC42-B260-D93CC1B885AF}" type="slidenum">
              <a:rPr lang="en-GB" smtClean="0"/>
              <a:pPr/>
              <a:t>4</a:t>
            </a:fld>
            <a:endParaRPr lang="en-GB"/>
          </a:p>
        </p:txBody>
      </p:sp>
    </p:spTree>
    <p:extLst>
      <p:ext uri="{BB962C8B-B14F-4D97-AF65-F5344CB8AC3E}">
        <p14:creationId xmlns:p14="http://schemas.microsoft.com/office/powerpoint/2010/main" val="3365760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671C93-3990-C07C-300C-BD02DFD26C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E811E8-4FE6-44D3-50C2-C070711B1D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8D9ECB-C239-6641-485A-F4B119071DA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16A25EB-27B3-FD0D-C557-D0CCEFBE5830}"/>
              </a:ext>
            </a:extLst>
          </p:cNvPr>
          <p:cNvSpPr>
            <a:spLocks noGrp="1"/>
          </p:cNvSpPr>
          <p:nvPr>
            <p:ph type="sldNum" sz="quarter" idx="5"/>
          </p:nvPr>
        </p:nvSpPr>
        <p:spPr/>
        <p:txBody>
          <a:bodyPr/>
          <a:lstStyle/>
          <a:p>
            <a:fld id="{41C32C56-FCF4-4E20-964C-B788EFD626D7}" type="slidenum">
              <a:rPr lang="en-GB" smtClean="0"/>
              <a:pPr/>
              <a:t>5</a:t>
            </a:fld>
            <a:endParaRPr lang="en-GB"/>
          </a:p>
        </p:txBody>
      </p:sp>
    </p:spTree>
    <p:extLst>
      <p:ext uri="{BB962C8B-B14F-4D97-AF65-F5344CB8AC3E}">
        <p14:creationId xmlns:p14="http://schemas.microsoft.com/office/powerpoint/2010/main" val="2269749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32C8C-AEFF-3BF5-C0E4-A5DBC0CD37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3E85DB-9ED5-1B53-C1EB-9269E13E2DCE}"/>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9191D1F1-0CA5-C519-AC8C-894C5742E67E}"/>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18F6EA6A-DB46-C677-0774-0EEE9841149C}"/>
              </a:ext>
            </a:extLst>
          </p:cNvPr>
          <p:cNvSpPr>
            <a:spLocks noGrp="1"/>
          </p:cNvSpPr>
          <p:nvPr>
            <p:ph type="sldNum" sz="quarter" idx="5"/>
          </p:nvPr>
        </p:nvSpPr>
        <p:spPr/>
        <p:txBody>
          <a:bodyPr/>
          <a:lstStyle/>
          <a:p>
            <a:fld id="{27458D96-507E-FC42-B260-D93CC1B885AF}" type="slidenum">
              <a:rPr lang="en-GB" smtClean="0"/>
              <a:pPr/>
              <a:t>6</a:t>
            </a:fld>
            <a:endParaRPr lang="en-GB"/>
          </a:p>
        </p:txBody>
      </p:sp>
    </p:spTree>
    <p:extLst>
      <p:ext uri="{BB962C8B-B14F-4D97-AF65-F5344CB8AC3E}">
        <p14:creationId xmlns:p14="http://schemas.microsoft.com/office/powerpoint/2010/main" val="2413883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8E8F5-1408-10BA-312C-5C98E04ACF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1D6672-9BBF-616C-E1FF-24B9D779C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50F7A-D1D9-B386-77FB-693DC571A44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9B9286D-74E7-03CF-65A2-025B361D2699}"/>
              </a:ext>
            </a:extLst>
          </p:cNvPr>
          <p:cNvSpPr>
            <a:spLocks noGrp="1"/>
          </p:cNvSpPr>
          <p:nvPr>
            <p:ph type="sldNum" sz="quarter" idx="5"/>
          </p:nvPr>
        </p:nvSpPr>
        <p:spPr/>
        <p:txBody>
          <a:bodyPr/>
          <a:lstStyle/>
          <a:p>
            <a:fld id="{41C32C56-FCF4-4E20-964C-B788EFD626D7}" type="slidenum">
              <a:rPr lang="en-GB" smtClean="0"/>
              <a:pPr/>
              <a:t>7</a:t>
            </a:fld>
            <a:endParaRPr lang="en-GB"/>
          </a:p>
        </p:txBody>
      </p:sp>
    </p:spTree>
    <p:extLst>
      <p:ext uri="{BB962C8B-B14F-4D97-AF65-F5344CB8AC3E}">
        <p14:creationId xmlns:p14="http://schemas.microsoft.com/office/powerpoint/2010/main" val="1372475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D4E0F-77B8-2C24-9D39-F0882300FA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EC4748-8FCD-D4A1-F01B-B5DBADF2F75B}"/>
              </a:ext>
            </a:extLst>
          </p:cNvPr>
          <p:cNvSpPr>
            <a:spLocks noGrp="1" noRot="1" noChangeAspect="1"/>
          </p:cNvSpPr>
          <p:nvPr>
            <p:ph type="sldImg"/>
          </p:nvPr>
        </p:nvSpPr>
        <p:spPr>
          <a:xfrm>
            <a:off x="655638" y="1143000"/>
            <a:ext cx="5486400" cy="3086100"/>
          </a:xfrm>
        </p:spPr>
      </p:sp>
      <p:sp>
        <p:nvSpPr>
          <p:cNvPr id="3" name="Notes Placeholder 2">
            <a:extLst>
              <a:ext uri="{FF2B5EF4-FFF2-40B4-BE49-F238E27FC236}">
                <a16:creationId xmlns:a16="http://schemas.microsoft.com/office/drawing/2014/main" id="{D55AED69-774E-AD77-28A5-A6F54460B6A6}"/>
              </a:ext>
            </a:extLst>
          </p:cNvPr>
          <p:cNvSpPr>
            <a:spLocks noGrp="1"/>
          </p:cNvSpPr>
          <p:nvPr>
            <p:ph type="body" idx="1"/>
          </p:nvPr>
        </p:nvSpPr>
        <p:spPr/>
        <p:txBody>
          <a:bodyPr/>
          <a:lstStyle/>
          <a:p>
            <a:endParaRPr lang="en-GB" dirty="0"/>
          </a:p>
          <a:p>
            <a:endParaRPr lang="en-GB" dirty="0"/>
          </a:p>
        </p:txBody>
      </p:sp>
      <p:sp>
        <p:nvSpPr>
          <p:cNvPr id="4" name="Slide Number Placeholder 3">
            <a:extLst>
              <a:ext uri="{FF2B5EF4-FFF2-40B4-BE49-F238E27FC236}">
                <a16:creationId xmlns:a16="http://schemas.microsoft.com/office/drawing/2014/main" id="{280B55F6-D78F-7518-B21B-61ACC8E060B4}"/>
              </a:ext>
            </a:extLst>
          </p:cNvPr>
          <p:cNvSpPr>
            <a:spLocks noGrp="1"/>
          </p:cNvSpPr>
          <p:nvPr>
            <p:ph type="sldNum" sz="quarter" idx="5"/>
          </p:nvPr>
        </p:nvSpPr>
        <p:spPr/>
        <p:txBody>
          <a:bodyPr/>
          <a:lstStyle/>
          <a:p>
            <a:fld id="{27458D96-507E-FC42-B260-D93CC1B885AF}" type="slidenum">
              <a:rPr lang="en-GB" smtClean="0"/>
              <a:pPr/>
              <a:t>8</a:t>
            </a:fld>
            <a:endParaRPr lang="en-GB"/>
          </a:p>
        </p:txBody>
      </p:sp>
    </p:spTree>
    <p:extLst>
      <p:ext uri="{BB962C8B-B14F-4D97-AF65-F5344CB8AC3E}">
        <p14:creationId xmlns:p14="http://schemas.microsoft.com/office/powerpoint/2010/main" val="4261145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5A9D1-4F73-D403-186A-648659B8B1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FAF0C8-5574-E3FB-B865-A17EADCE1B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DBF679-1F7D-8FB9-43E2-70CCE0518C8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FEC05DB-146D-1969-E276-8DDB457FCE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1C32C56-FCF4-4E20-964C-B788EFD626D7}"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634082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Single Corner Rounded 10">
            <a:extLst>
              <a:ext uri="{FF2B5EF4-FFF2-40B4-BE49-F238E27FC236}">
                <a16:creationId xmlns:a16="http://schemas.microsoft.com/office/drawing/2014/main" id="{77ED22C5-20A3-4D19-B5A2-166A7ABB017B}"/>
              </a:ext>
            </a:extLst>
          </p:cNvPr>
          <p:cNvSpPr/>
          <p:nvPr userDrawn="1"/>
        </p:nvSpPr>
        <p:spPr>
          <a:xfrm>
            <a:off x="3396357" y="2418806"/>
            <a:ext cx="8806796" cy="2020388"/>
          </a:xfrm>
          <a:prstGeom prst="round1Rect">
            <a:avLst>
              <a:gd name="adj" fmla="val 34914"/>
            </a:avLst>
          </a:prstGeom>
          <a:gradFill>
            <a:gsLst>
              <a:gs pos="0">
                <a:srgbClr val="3F1B76"/>
              </a:gs>
              <a:gs pos="100000">
                <a:srgbClr val="142CAF"/>
              </a:gs>
            </a:gsLst>
            <a:lin ang="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80C0FE7C-A8F2-4E49-B36D-C9E36AA5ADEF}"/>
              </a:ext>
            </a:extLst>
          </p:cNvPr>
          <p:cNvSpPr/>
          <p:nvPr userDrawn="1"/>
        </p:nvSpPr>
        <p:spPr>
          <a:xfrm>
            <a:off x="0" y="2418806"/>
            <a:ext cx="687977" cy="2020389"/>
          </a:xfrm>
          <a:prstGeom prst="rect">
            <a:avLst/>
          </a:prstGeom>
          <a:solidFill>
            <a:srgbClr val="3F1B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193F37C-6D5D-4DE2-8A03-0B39BEB3BBDA}"/>
              </a:ext>
            </a:extLst>
          </p:cNvPr>
          <p:cNvSpPr>
            <a:spLocks noGrp="1"/>
          </p:cNvSpPr>
          <p:nvPr>
            <p:ph type="ctrTitle"/>
          </p:nvPr>
        </p:nvSpPr>
        <p:spPr>
          <a:xfrm>
            <a:off x="4038600" y="2631687"/>
            <a:ext cx="7670180" cy="1605775"/>
          </a:xfrm>
        </p:spPr>
        <p:txBody>
          <a:bodyPr anchor="ctr">
            <a:normAutofit/>
          </a:bodyPr>
          <a:lstStyle>
            <a:lvl1pPr algn="l">
              <a:defRPr sz="4800">
                <a:solidFill>
                  <a:schemeClr val="bg1"/>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CEFA019B-90AC-49F2-A8DF-53512B9B4CF1}"/>
              </a:ext>
            </a:extLst>
          </p:cNvPr>
          <p:cNvSpPr>
            <a:spLocks noGrp="1"/>
          </p:cNvSpPr>
          <p:nvPr>
            <p:ph type="subTitle" idx="1"/>
          </p:nvPr>
        </p:nvSpPr>
        <p:spPr>
          <a:xfrm>
            <a:off x="8872654" y="4439195"/>
            <a:ext cx="3319346" cy="818605"/>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5" name="Picture 4" descr="A large glass window&#10;&#10;Description automatically generated">
            <a:extLst>
              <a:ext uri="{FF2B5EF4-FFF2-40B4-BE49-F238E27FC236}">
                <a16:creationId xmlns:a16="http://schemas.microsoft.com/office/drawing/2014/main" id="{3DA27E20-1FD6-4784-97FD-F17D0FFBB24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7451" y="2418805"/>
            <a:ext cx="2029430" cy="2020389"/>
          </a:xfrm>
          <a:prstGeom prst="rect">
            <a:avLst/>
          </a:prstGeom>
        </p:spPr>
      </p:pic>
    </p:spTree>
    <p:extLst>
      <p:ext uri="{BB962C8B-B14F-4D97-AF65-F5344CB8AC3E}">
        <p14:creationId xmlns:p14="http://schemas.microsoft.com/office/powerpoint/2010/main" val="3482503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EE786-0ABB-4DE2-A3DC-278E1E9BED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793DF05-8E2D-4BAF-A118-2EA6B10A941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1392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32FE76-C410-4A27-BB0E-238F2BD3554C}"/>
              </a:ext>
            </a:extLst>
          </p:cNvPr>
          <p:cNvSpPr>
            <a:spLocks noGrp="1"/>
          </p:cNvSpPr>
          <p:nvPr>
            <p:ph type="title" orient="vert"/>
          </p:nvPr>
        </p:nvSpPr>
        <p:spPr>
          <a:xfrm>
            <a:off x="8724900" y="365125"/>
            <a:ext cx="2628900" cy="557847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F0C35C-EFDF-4FC3-A1DC-1465EE3F91B1}"/>
              </a:ext>
            </a:extLst>
          </p:cNvPr>
          <p:cNvSpPr>
            <a:spLocks noGrp="1"/>
          </p:cNvSpPr>
          <p:nvPr>
            <p:ph type="body" orient="vert" idx="1"/>
          </p:nvPr>
        </p:nvSpPr>
        <p:spPr>
          <a:xfrm>
            <a:off x="838200" y="365125"/>
            <a:ext cx="7734300" cy="5578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90813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299C0-055C-4572-9AB9-F2EAABCD5F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40B5896-0191-4BAE-AEDA-A36B5A4A25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4767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E8526-FFF3-44C7-ADAB-B8A59421AD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10E5DBB-09BB-4983-BA53-6B74EFB00848}"/>
              </a:ext>
            </a:extLst>
          </p:cNvPr>
          <p:cNvSpPr>
            <a:spLocks noGrp="1"/>
          </p:cNvSpPr>
          <p:nvPr>
            <p:ph type="body" idx="1"/>
          </p:nvPr>
        </p:nvSpPr>
        <p:spPr>
          <a:xfrm>
            <a:off x="831850" y="4589463"/>
            <a:ext cx="10515600" cy="1387591"/>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987583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0EC4F-52EB-4D8B-826E-B583BA8F3D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E7AF6B-478B-4187-BF6B-ECFC2F7E9D86}"/>
              </a:ext>
            </a:extLst>
          </p:cNvPr>
          <p:cNvSpPr>
            <a:spLocks noGrp="1"/>
          </p:cNvSpPr>
          <p:nvPr>
            <p:ph sz="half" idx="1"/>
          </p:nvPr>
        </p:nvSpPr>
        <p:spPr>
          <a:xfrm>
            <a:off x="838200" y="1825625"/>
            <a:ext cx="5181600" cy="4106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8D8BD61-713A-439A-8D0F-C02E1BCC0E26}"/>
              </a:ext>
            </a:extLst>
          </p:cNvPr>
          <p:cNvSpPr>
            <a:spLocks noGrp="1"/>
          </p:cNvSpPr>
          <p:nvPr>
            <p:ph sz="half" idx="2"/>
          </p:nvPr>
        </p:nvSpPr>
        <p:spPr>
          <a:xfrm>
            <a:off x="6172200" y="1825625"/>
            <a:ext cx="5181600" cy="410682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94847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2D19C-A853-4DE4-9889-69FD0D4D8BF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7E0482-1839-4187-A7D1-3362CDB8D3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FD0C2E-3C83-43E3-8660-3B83515EADE6}"/>
              </a:ext>
            </a:extLst>
          </p:cNvPr>
          <p:cNvSpPr>
            <a:spLocks noGrp="1"/>
          </p:cNvSpPr>
          <p:nvPr>
            <p:ph sz="half" idx="2"/>
          </p:nvPr>
        </p:nvSpPr>
        <p:spPr>
          <a:xfrm>
            <a:off x="839788" y="2505075"/>
            <a:ext cx="5180013" cy="3471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05A9434-6EE2-4D99-80D9-069BD2F0EB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8386C2-7949-48F8-A1E9-20EBEA6CEAE8}"/>
              </a:ext>
            </a:extLst>
          </p:cNvPr>
          <p:cNvSpPr>
            <a:spLocks noGrp="1"/>
          </p:cNvSpPr>
          <p:nvPr>
            <p:ph sz="quarter" idx="4"/>
          </p:nvPr>
        </p:nvSpPr>
        <p:spPr>
          <a:xfrm>
            <a:off x="6194426" y="2505075"/>
            <a:ext cx="5160961" cy="3471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79427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Single Corner Rounded 6">
            <a:extLst>
              <a:ext uri="{FF2B5EF4-FFF2-40B4-BE49-F238E27FC236}">
                <a16:creationId xmlns:a16="http://schemas.microsoft.com/office/drawing/2014/main" id="{43CE8518-9C47-4CA5-9456-BB19E48614B2}"/>
              </a:ext>
            </a:extLst>
          </p:cNvPr>
          <p:cNvSpPr/>
          <p:nvPr userDrawn="1"/>
        </p:nvSpPr>
        <p:spPr>
          <a:xfrm>
            <a:off x="11155" y="2599508"/>
            <a:ext cx="12192000" cy="1658983"/>
          </a:xfrm>
          <a:prstGeom prst="round1Rect">
            <a:avLst>
              <a:gd name="adj" fmla="val 45276"/>
            </a:avLst>
          </a:prstGeom>
          <a:gradFill>
            <a:gsLst>
              <a:gs pos="0">
                <a:srgbClr val="3F1B76"/>
              </a:gs>
              <a:gs pos="100000">
                <a:srgbClr val="142CAF"/>
              </a:gs>
            </a:gsLst>
            <a:lin ang="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1A0FF805-242F-473A-96EF-3026CF2CE622}"/>
              </a:ext>
            </a:extLst>
          </p:cNvPr>
          <p:cNvSpPr>
            <a:spLocks noGrp="1"/>
          </p:cNvSpPr>
          <p:nvPr>
            <p:ph type="title"/>
          </p:nvPr>
        </p:nvSpPr>
        <p:spPr>
          <a:xfrm>
            <a:off x="838200" y="2766218"/>
            <a:ext cx="10515600" cy="1325563"/>
          </a:xfrm>
        </p:spPr>
        <p:txBody>
          <a:bodyPr/>
          <a:lstStyle>
            <a:lvl1pPr>
              <a:defRPr>
                <a:solidFill>
                  <a:schemeClr val="bg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636176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2319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51FC2-9EAE-4209-8158-34128F78B0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CC79AA5-222A-4638-9629-5D4F74C4BC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F633481-2E75-4A6E-82C3-3B6A1DB809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40668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96108-B979-44BB-A7E7-BF1E543379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F010548-CE09-47E1-99B5-69A94749FD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C3E701-100A-47E2-A687-33C03DEFE3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776232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26CA99-80BE-4A02-8249-85F17142CB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D02970B8-095D-42D1-BFE7-61F90D45D482}"/>
              </a:ext>
            </a:extLst>
          </p:cNvPr>
          <p:cNvSpPr>
            <a:spLocks noGrp="1"/>
          </p:cNvSpPr>
          <p:nvPr>
            <p:ph type="body" idx="1"/>
          </p:nvPr>
        </p:nvSpPr>
        <p:spPr>
          <a:xfrm>
            <a:off x="838200" y="1825625"/>
            <a:ext cx="10515600" cy="413134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6">
            <a:extLst>
              <a:ext uri="{FF2B5EF4-FFF2-40B4-BE49-F238E27FC236}">
                <a16:creationId xmlns:a16="http://schemas.microsoft.com/office/drawing/2014/main" id="{5FD1555C-82CD-49AD-825C-CC1BDED9BA33}"/>
              </a:ext>
            </a:extLst>
          </p:cNvPr>
          <p:cNvPicPr>
            <a:picLocks noChangeAspect="1"/>
          </p:cNvPicPr>
          <p:nvPr userDrawn="1"/>
        </p:nvPicPr>
        <p:blipFill>
          <a:blip r:embed="rId13"/>
          <a:stretch>
            <a:fillRect/>
          </a:stretch>
        </p:blipFill>
        <p:spPr>
          <a:xfrm>
            <a:off x="8664498" y="5956966"/>
            <a:ext cx="3508836" cy="901034"/>
          </a:xfrm>
          <a:prstGeom prst="rect">
            <a:avLst/>
          </a:prstGeom>
        </p:spPr>
      </p:pic>
    </p:spTree>
    <p:extLst>
      <p:ext uri="{BB962C8B-B14F-4D97-AF65-F5344CB8AC3E}">
        <p14:creationId xmlns:p14="http://schemas.microsoft.com/office/powerpoint/2010/main" val="127333134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baseline="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danieldoig@enterprisechambers.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mailto:daletimson@enterprisechambers.com"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0EEBD-0914-4F33-8D7B-9199CC6881AB}"/>
              </a:ext>
            </a:extLst>
          </p:cNvPr>
          <p:cNvSpPr>
            <a:spLocks noGrp="1"/>
          </p:cNvSpPr>
          <p:nvPr>
            <p:ph type="ctrTitle"/>
          </p:nvPr>
        </p:nvSpPr>
        <p:spPr>
          <a:xfrm>
            <a:off x="4102720" y="2531844"/>
            <a:ext cx="7670180" cy="1899479"/>
          </a:xfrm>
        </p:spPr>
        <p:txBody>
          <a:bodyPr anchor="t">
            <a:normAutofit/>
          </a:bodyPr>
          <a:lstStyle/>
          <a:p>
            <a:br>
              <a:rPr lang="en-US" sz="3100" dirty="0"/>
            </a:br>
            <a:endParaRPr lang="en-GB" sz="3100" dirty="0"/>
          </a:p>
        </p:txBody>
      </p:sp>
      <p:sp>
        <p:nvSpPr>
          <p:cNvPr id="3" name="TextBox 2">
            <a:extLst>
              <a:ext uri="{FF2B5EF4-FFF2-40B4-BE49-F238E27FC236}">
                <a16:creationId xmlns:a16="http://schemas.microsoft.com/office/drawing/2014/main" id="{EA77246D-4AD7-4A0C-16B0-F0007BCA1E73}"/>
              </a:ext>
            </a:extLst>
          </p:cNvPr>
          <p:cNvSpPr txBox="1"/>
          <p:nvPr/>
        </p:nvSpPr>
        <p:spPr>
          <a:xfrm>
            <a:off x="2111996" y="2749728"/>
            <a:ext cx="11302313" cy="1200329"/>
          </a:xfrm>
          <a:prstGeom prst="rect">
            <a:avLst/>
          </a:prstGeom>
          <a:noFill/>
        </p:spPr>
        <p:txBody>
          <a:bodyPr wrap="square" rtlCol="0">
            <a:spAutoFit/>
          </a:bodyPr>
          <a:lstStyle/>
          <a:p>
            <a:pPr algn="ctr"/>
            <a:r>
              <a:rPr lang="en-GB" sz="3600" b="1" dirty="0">
                <a:solidFill>
                  <a:schemeClr val="bg1"/>
                </a:solidFill>
                <a:latin typeface="+mj-lt"/>
                <a:cs typeface="Times New Roman" panose="02020603050405020304" pitchFamily="18" charset="0"/>
              </a:rPr>
              <a:t>2026 Junior Litigation Series</a:t>
            </a:r>
          </a:p>
          <a:p>
            <a:pPr algn="ctr"/>
            <a:r>
              <a:rPr lang="en-GB" sz="3600" b="1" dirty="0">
                <a:solidFill>
                  <a:schemeClr val="bg1"/>
                </a:solidFill>
                <a:latin typeface="+mj-lt"/>
                <a:cs typeface="Times New Roman" panose="02020603050405020304" pitchFamily="18" charset="0"/>
              </a:rPr>
              <a:t>Session One: Insolvency</a:t>
            </a:r>
          </a:p>
        </p:txBody>
      </p:sp>
    </p:spTree>
    <p:extLst>
      <p:ext uri="{BB962C8B-B14F-4D97-AF65-F5344CB8AC3E}">
        <p14:creationId xmlns:p14="http://schemas.microsoft.com/office/powerpoint/2010/main" val="2039553526"/>
      </p:ext>
    </p:extLst>
  </p:cSld>
  <p:clrMapOvr>
    <a:masterClrMapping/>
  </p:clrMapOvr>
  <mc:AlternateContent xmlns:mc="http://schemas.openxmlformats.org/markup-compatibility/2006" xmlns:p14="http://schemas.microsoft.com/office/powerpoint/2010/main">
    <mc:Choice Requires="p14">
      <p:transition spd="slow" p14:dur="2000" advTm="46544"/>
    </mc:Choice>
    <mc:Fallback xmlns="">
      <p:transition spd="slow" advTm="4654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2A38D-8CB5-9B8D-C575-52035AAD2EF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78DA55-F05B-70D8-4E29-2BE6ABD33C62}"/>
              </a:ext>
            </a:extLst>
          </p:cNvPr>
          <p:cNvSpPr>
            <a:spLocks noGrp="1"/>
          </p:cNvSpPr>
          <p:nvPr>
            <p:ph idx="1"/>
          </p:nvPr>
        </p:nvSpPr>
        <p:spPr>
          <a:xfrm>
            <a:off x="500514" y="651343"/>
            <a:ext cx="11357810" cy="5845710"/>
          </a:xfrm>
        </p:spPr>
        <p:txBody>
          <a:bodyPr>
            <a:normAutofit fontScale="25000" lnSpcReduction="20000"/>
          </a:bodyPr>
          <a:lstStyle/>
          <a:p>
            <a:pPr marL="0" indent="0">
              <a:buNone/>
            </a:pPr>
            <a:r>
              <a:rPr lang="en-GB" sz="6400" u="sng" dirty="0"/>
              <a:t>Content of the Petition (r.7.5 (IR 2016))</a:t>
            </a:r>
          </a:p>
          <a:p>
            <a:pPr lvl="1"/>
            <a:endParaRPr lang="en-GB" sz="4400" dirty="0"/>
          </a:p>
          <a:p>
            <a:pPr lvl="0"/>
            <a:r>
              <a:rPr lang="en-GB" sz="4000" dirty="0"/>
              <a:t>The petition is not a pleading per se but should clearly set out: </a:t>
            </a:r>
          </a:p>
          <a:p>
            <a:endParaRPr lang="en-GB" sz="4000" dirty="0"/>
          </a:p>
          <a:p>
            <a:pPr lvl="1"/>
            <a:r>
              <a:rPr lang="en-GB" sz="4000" dirty="0"/>
              <a:t>The amount of the debt and how it arose</a:t>
            </a:r>
          </a:p>
          <a:p>
            <a:pPr lvl="1"/>
            <a:r>
              <a:rPr lang="en-GB" sz="4000" dirty="0"/>
              <a:t>When founded on a judgment or court order, the details of the same</a:t>
            </a:r>
          </a:p>
          <a:p>
            <a:pPr lvl="1"/>
            <a:r>
              <a:rPr lang="en-GB" sz="4000" dirty="0"/>
              <a:t>When founded on an assignment, details of original creditor and any intermediary assignees</a:t>
            </a:r>
          </a:p>
          <a:p>
            <a:endParaRPr lang="en-GB" sz="400" dirty="0"/>
          </a:p>
          <a:p>
            <a:pPr lvl="0"/>
            <a:r>
              <a:rPr lang="en-GB" sz="4000" dirty="0"/>
              <a:t>Often overlooked are the supplementary rules in the Practice Direction on Insolvency Proceedings (“PDIP”)</a:t>
            </a:r>
          </a:p>
          <a:p>
            <a:pPr marL="0" lvl="0" indent="0">
              <a:buNone/>
            </a:pPr>
            <a:endParaRPr lang="en-GB" sz="2000" dirty="0"/>
          </a:p>
          <a:p>
            <a:pPr lvl="1"/>
            <a:r>
              <a:rPr lang="en-GB" sz="4000" dirty="0"/>
              <a:t>A common niggle is para 9.5 of PDIP which requires </a:t>
            </a:r>
            <a:r>
              <a:rPr lang="en-GB" sz="4000" u="sng" dirty="0"/>
              <a:t>the dates between which the debt accrued</a:t>
            </a:r>
            <a:r>
              <a:rPr lang="en-GB" sz="4000" dirty="0"/>
              <a:t> to also be stated</a:t>
            </a:r>
          </a:p>
          <a:p>
            <a:endParaRPr lang="en-GB" sz="1600" dirty="0"/>
          </a:p>
          <a:p>
            <a:pPr lvl="0"/>
            <a:r>
              <a:rPr lang="en-GB" sz="4000" dirty="0"/>
              <a:t>NOTE: Presentation of a petition does </a:t>
            </a:r>
            <a:r>
              <a:rPr lang="en-GB" sz="4000" u="sng" dirty="0"/>
              <a:t>not</a:t>
            </a:r>
            <a:r>
              <a:rPr lang="en-GB" sz="4000" dirty="0"/>
              <a:t> require a prior stat demand. To some extent doing so may complicate the process	</a:t>
            </a:r>
          </a:p>
          <a:p>
            <a:endParaRPr lang="en-GB" sz="2000" dirty="0"/>
          </a:p>
          <a:p>
            <a:pPr marL="0" lvl="0" indent="0">
              <a:buNone/>
            </a:pPr>
            <a:r>
              <a:rPr lang="en-GB" sz="4800" u="sng" dirty="0"/>
              <a:t>The Centre of Main Interest (‘COMI’) statement (r.7.5 (1) (n) (IR 2016))</a:t>
            </a:r>
          </a:p>
          <a:p>
            <a:pPr marL="0" lvl="0" indent="0">
              <a:buNone/>
            </a:pPr>
            <a:endParaRPr lang="en-GB" sz="2000" dirty="0"/>
          </a:p>
          <a:p>
            <a:r>
              <a:rPr lang="en-GB" sz="4400" dirty="0"/>
              <a:t>There can be only one: </a:t>
            </a:r>
          </a:p>
          <a:p>
            <a:pPr lvl="1"/>
            <a:endParaRPr lang="en-GB" sz="4000" dirty="0"/>
          </a:p>
          <a:p>
            <a:pPr marL="457200" lvl="1" indent="0">
              <a:buNone/>
            </a:pPr>
            <a:r>
              <a:rPr lang="en-GB" sz="4400" i="1" dirty="0"/>
              <a:t>“a statement whether the proceedings will be </a:t>
            </a:r>
            <a:r>
              <a:rPr lang="en-GB" sz="4400" i="1" dirty="0">
                <a:highlight>
                  <a:srgbClr val="FFFF00"/>
                </a:highlight>
              </a:rPr>
              <a:t>COMI proceedings, establishment proceedings or proceedings</a:t>
            </a:r>
            <a:r>
              <a:rPr lang="en-GB" sz="4400" i="1" dirty="0"/>
              <a:t> to which the EU Regulation as it has effect in the law of the United Kingdom does not apply and that the reasons for so stating are given in a witness statement”</a:t>
            </a:r>
          </a:p>
          <a:p>
            <a:pPr lvl="1"/>
            <a:endParaRPr lang="en-GB" sz="2000" dirty="0"/>
          </a:p>
          <a:p>
            <a:r>
              <a:rPr lang="en-GB" sz="4400" dirty="0"/>
              <a:t>Quite often </a:t>
            </a:r>
            <a:r>
              <a:rPr lang="en-GB" sz="4400" i="1" dirty="0"/>
              <a:t>“establishment proceedings or proceedings to which the EU Regulation as it has effect in the law of the United Kingdom does not apply</a:t>
            </a:r>
            <a:r>
              <a:rPr lang="en-GB" sz="4400" dirty="0"/>
              <a:t>” is not struck out</a:t>
            </a:r>
          </a:p>
          <a:p>
            <a:pPr marL="457200" lvl="1" indent="0">
              <a:buNone/>
            </a:pPr>
            <a:r>
              <a:rPr lang="en-GB" sz="4000" dirty="0"/>
              <a:t> </a:t>
            </a:r>
          </a:p>
          <a:p>
            <a:r>
              <a:rPr lang="en-GB" sz="4400" dirty="0"/>
              <a:t>Where petitioner not signing, the author’s means of knowledge must be set out (r.7.6 (5) (2016)) </a:t>
            </a:r>
          </a:p>
          <a:p>
            <a:pPr lvl="1"/>
            <a:endParaRPr lang="en-GB" sz="4000" dirty="0"/>
          </a:p>
          <a:p>
            <a:pPr marL="457200" lvl="1" indent="0">
              <a:buNone/>
            </a:pPr>
            <a:r>
              <a:rPr lang="en-GB" sz="4400" i="1" dirty="0"/>
              <a:t>“I have been concerned in the matters giving rise to the petition and have the requisite knowledge of the matters referred to in the petition because I have [reviewed the petitioner’s files and records, its written instructions and I have cross-referenced the information contained within the petition against the Companies House records in respect of the Company…]</a:t>
            </a:r>
            <a:r>
              <a:rPr lang="en-GB" sz="4400" dirty="0"/>
              <a:t>”</a:t>
            </a:r>
          </a:p>
          <a:p>
            <a:pPr lvl="1"/>
            <a:endParaRPr lang="en-GB" sz="4000" dirty="0"/>
          </a:p>
          <a:p>
            <a:r>
              <a:rPr lang="en-GB" sz="4400" dirty="0"/>
              <a:t>Can (probably) be signed by a paralegal </a:t>
            </a:r>
          </a:p>
          <a:p>
            <a:endParaRPr lang="en-GB" sz="4000" dirty="0"/>
          </a:p>
          <a:p>
            <a:endParaRPr lang="en-GB" sz="4000" dirty="0"/>
          </a:p>
          <a:p>
            <a:pPr marL="0" indent="0">
              <a:buNone/>
            </a:pPr>
            <a:endParaRPr lang="en-GB" dirty="0"/>
          </a:p>
        </p:txBody>
      </p:sp>
    </p:spTree>
    <p:extLst>
      <p:ext uri="{BB962C8B-B14F-4D97-AF65-F5344CB8AC3E}">
        <p14:creationId xmlns:p14="http://schemas.microsoft.com/office/powerpoint/2010/main" val="950956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1F462-F76D-2FC9-0822-08A62A4D17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3B017-1EF9-A70F-55D4-82C147F03580}"/>
              </a:ext>
            </a:extLst>
          </p:cNvPr>
          <p:cNvSpPr>
            <a:spLocks noGrp="1"/>
          </p:cNvSpPr>
          <p:nvPr>
            <p:ph type="title"/>
          </p:nvPr>
        </p:nvSpPr>
        <p:spPr/>
        <p:txBody>
          <a:bodyPr/>
          <a:lstStyle/>
          <a:p>
            <a:r>
              <a:rPr lang="en-GB" dirty="0">
                <a:solidFill>
                  <a:srgbClr val="FFFFFF"/>
                </a:solidFill>
                <a:latin typeface="+mj-lt"/>
              </a:rPr>
              <a:t>4 – Service issues</a:t>
            </a:r>
          </a:p>
        </p:txBody>
      </p:sp>
      <p:sp>
        <p:nvSpPr>
          <p:cNvPr id="3" name="Subtitle 5">
            <a:extLst>
              <a:ext uri="{FF2B5EF4-FFF2-40B4-BE49-F238E27FC236}">
                <a16:creationId xmlns:a16="http://schemas.microsoft.com/office/drawing/2014/main" id="{C5D16F5C-CF4B-24B5-D3F8-B08897BDA629}"/>
              </a:ext>
            </a:extLst>
          </p:cNvPr>
          <p:cNvSpPr txBox="1">
            <a:spLocks/>
          </p:cNvSpPr>
          <p:nvPr/>
        </p:nvSpPr>
        <p:spPr>
          <a:xfrm>
            <a:off x="9323227" y="4412691"/>
            <a:ext cx="3319346" cy="119297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Proxima Nova Rg"/>
              <a:ea typeface="+mn-ea"/>
              <a:cs typeface="+mn-cs"/>
            </a:endParaRPr>
          </a:p>
        </p:txBody>
      </p:sp>
    </p:spTree>
    <p:extLst>
      <p:ext uri="{BB962C8B-B14F-4D97-AF65-F5344CB8AC3E}">
        <p14:creationId xmlns:p14="http://schemas.microsoft.com/office/powerpoint/2010/main" val="830224898"/>
      </p:ext>
    </p:extLst>
  </p:cSld>
  <p:clrMapOvr>
    <a:masterClrMapping/>
  </p:clrMapOvr>
  <mc:AlternateContent xmlns:mc="http://schemas.openxmlformats.org/markup-compatibility/2006" xmlns:p14="http://schemas.microsoft.com/office/powerpoint/2010/main">
    <mc:Choice Requires="p14">
      <p:transition spd="slow" p14:dur="2000" advTm="9318"/>
    </mc:Choice>
    <mc:Fallback xmlns="">
      <p:transition spd="slow" advTm="9318"/>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2B8B4-7CEE-56A3-10D6-D30C8FA5BC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F03498-3B3E-7446-3695-036910A80293}"/>
              </a:ext>
            </a:extLst>
          </p:cNvPr>
          <p:cNvSpPr>
            <a:spLocks noGrp="1"/>
          </p:cNvSpPr>
          <p:nvPr>
            <p:ph type="title"/>
          </p:nvPr>
        </p:nvSpPr>
        <p:spPr/>
        <p:txBody>
          <a:bodyPr/>
          <a:lstStyle/>
          <a:p>
            <a:r>
              <a:rPr lang="en-GB" b="1" u="sng" dirty="0">
                <a:solidFill>
                  <a:schemeClr val="tx2"/>
                </a:solidFill>
                <a:latin typeface="+mj-lt"/>
              </a:rPr>
              <a:t>Service</a:t>
            </a:r>
          </a:p>
        </p:txBody>
      </p:sp>
      <p:sp>
        <p:nvSpPr>
          <p:cNvPr id="3" name="Content Placeholder 2">
            <a:extLst>
              <a:ext uri="{FF2B5EF4-FFF2-40B4-BE49-F238E27FC236}">
                <a16:creationId xmlns:a16="http://schemas.microsoft.com/office/drawing/2014/main" id="{83F3C0FB-CFF4-31D1-0925-C7757F04CC70}"/>
              </a:ext>
            </a:extLst>
          </p:cNvPr>
          <p:cNvSpPr>
            <a:spLocks noGrp="1"/>
          </p:cNvSpPr>
          <p:nvPr>
            <p:ph idx="1"/>
          </p:nvPr>
        </p:nvSpPr>
        <p:spPr>
          <a:xfrm>
            <a:off x="838200" y="1361280"/>
            <a:ext cx="10515600" cy="5268119"/>
          </a:xfrm>
        </p:spPr>
        <p:txBody>
          <a:bodyPr>
            <a:normAutofit fontScale="32500" lnSpcReduction="20000"/>
          </a:bodyPr>
          <a:lstStyle/>
          <a:p>
            <a:pPr lvl="1"/>
            <a:endParaRPr lang="en-GB" dirty="0"/>
          </a:p>
          <a:p>
            <a:pPr lvl="0"/>
            <a:r>
              <a:rPr lang="en-GB" sz="4800" dirty="0"/>
              <a:t>The court will normally direct that the petition </a:t>
            </a:r>
            <a:r>
              <a:rPr lang="en-GB" sz="4800" u="sng" dirty="0"/>
              <a:t>AND</a:t>
            </a:r>
            <a:r>
              <a:rPr lang="en-GB" sz="4800" dirty="0"/>
              <a:t> the NOH be served personally</a:t>
            </a:r>
          </a:p>
          <a:p>
            <a:pPr lvl="0"/>
            <a:endParaRPr lang="en-GB" sz="3200" dirty="0"/>
          </a:p>
          <a:p>
            <a:pPr lvl="0"/>
            <a:r>
              <a:rPr lang="en-GB" sz="4800" dirty="0"/>
              <a:t>Ensure your process server is familiar with the requirements of </a:t>
            </a:r>
            <a:r>
              <a:rPr lang="en-GB" sz="4800" b="1" dirty="0"/>
              <a:t>para 2, Sch 4, IR 2016</a:t>
            </a:r>
          </a:p>
          <a:p>
            <a:endParaRPr lang="en-GB" sz="4800" dirty="0"/>
          </a:p>
          <a:p>
            <a:pPr lvl="0"/>
            <a:r>
              <a:rPr lang="en-GB" sz="4800" dirty="0"/>
              <a:t>The gold standard is to serve on a prescribed individual (a director or someone who acknowledges being authorised to accept service) </a:t>
            </a:r>
            <a:r>
              <a:rPr lang="en-GB" sz="4800" b="1" dirty="0"/>
              <a:t>para 2 (1), Sch 4, IR 2016</a:t>
            </a:r>
          </a:p>
          <a:p>
            <a:pPr lvl="0"/>
            <a:endParaRPr lang="en-GB" sz="4800" dirty="0"/>
          </a:p>
          <a:p>
            <a:pPr lvl="0"/>
            <a:r>
              <a:rPr lang="en-GB" sz="4800" dirty="0"/>
              <a:t>Failing that, petition may be </a:t>
            </a:r>
            <a:r>
              <a:rPr lang="en-GB" sz="4800" u="sng" dirty="0"/>
              <a:t>deposited (in such a way that is likely to come to the attention of a person attending the registered office):</a:t>
            </a:r>
          </a:p>
          <a:p>
            <a:pPr lvl="0"/>
            <a:endParaRPr lang="en-GB" sz="4800" u="sng" dirty="0"/>
          </a:p>
          <a:p>
            <a:pPr lvl="1"/>
            <a:r>
              <a:rPr lang="en-GB" sz="4300" dirty="0"/>
              <a:t>A common problem with depositing is the Multi-Occupancy building</a:t>
            </a:r>
          </a:p>
          <a:p>
            <a:pPr marL="457200" lvl="1" indent="0">
              <a:buNone/>
            </a:pPr>
            <a:endParaRPr lang="en-GB" sz="4300" dirty="0"/>
          </a:p>
          <a:p>
            <a:pPr lvl="2"/>
            <a:r>
              <a:rPr lang="en-GB" sz="4300" dirty="0"/>
              <a:t>Care should be taken to identify whether Registered Office is a suite or unit </a:t>
            </a:r>
            <a:r>
              <a:rPr lang="en-GB" sz="4300" u="sng" dirty="0"/>
              <a:t>within</a:t>
            </a:r>
            <a:r>
              <a:rPr lang="en-GB" sz="4300" dirty="0"/>
              <a:t> the multi-occupancy building. If so, service must be effected there </a:t>
            </a:r>
            <a:r>
              <a:rPr lang="en-GB" sz="4300" b="1" i="1" dirty="0"/>
              <a:t>Re Southbourne Trading Co Ltd v HMRC</a:t>
            </a:r>
            <a:r>
              <a:rPr lang="en-GB" sz="4300" b="1" dirty="0"/>
              <a:t> [2018] B.C.C 604; </a:t>
            </a:r>
          </a:p>
          <a:p>
            <a:pPr marL="914400" lvl="2" indent="0">
              <a:buNone/>
            </a:pPr>
            <a:endParaRPr lang="en-GB" sz="4300" b="1" dirty="0"/>
          </a:p>
          <a:p>
            <a:pPr lvl="2"/>
            <a:r>
              <a:rPr lang="en-GB" sz="4300" dirty="0"/>
              <a:t>If the registered office is the multi-occupancy building (as a whole) then petition can be deposited (</a:t>
            </a:r>
            <a:r>
              <a:rPr lang="en-GB" sz="4300" dirty="0" err="1"/>
              <a:t>i.e</a:t>
            </a:r>
            <a:r>
              <a:rPr lang="en-GB" sz="4300" dirty="0"/>
              <a:t> left) on the main reception desk….. but not left with the receptionist</a:t>
            </a:r>
          </a:p>
          <a:p>
            <a:endParaRPr lang="en-GB" dirty="0"/>
          </a:p>
          <a:p>
            <a:pPr lvl="0"/>
            <a:r>
              <a:rPr lang="en-GB" sz="4300" dirty="0"/>
              <a:t>Affixing the petition; the weatherproof sleeve </a:t>
            </a:r>
          </a:p>
          <a:p>
            <a:pPr marL="0" lvl="0" indent="0">
              <a:buNone/>
            </a:pPr>
            <a:endParaRPr lang="en-GB" sz="3700" dirty="0"/>
          </a:p>
          <a:p>
            <a:pPr lvl="0"/>
            <a:r>
              <a:rPr lang="en-GB" sz="4300" dirty="0"/>
              <a:t>Not normally sufficient to push petition under a door or shutter</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60236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B42AA-2BC7-E6B7-C49F-06B7043235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7A962C-191E-2754-D2DB-5EF5AD86CD9D}"/>
              </a:ext>
            </a:extLst>
          </p:cNvPr>
          <p:cNvSpPr>
            <a:spLocks noGrp="1"/>
          </p:cNvSpPr>
          <p:nvPr>
            <p:ph type="title"/>
          </p:nvPr>
        </p:nvSpPr>
        <p:spPr/>
        <p:txBody>
          <a:bodyPr/>
          <a:lstStyle/>
          <a:p>
            <a:r>
              <a:rPr lang="en-GB" dirty="0">
                <a:solidFill>
                  <a:srgbClr val="FFFFFF"/>
                </a:solidFill>
                <a:latin typeface="+mj-lt"/>
              </a:rPr>
              <a:t>5 – Advertisement</a:t>
            </a:r>
          </a:p>
        </p:txBody>
      </p:sp>
      <p:sp>
        <p:nvSpPr>
          <p:cNvPr id="3" name="Subtitle 5">
            <a:extLst>
              <a:ext uri="{FF2B5EF4-FFF2-40B4-BE49-F238E27FC236}">
                <a16:creationId xmlns:a16="http://schemas.microsoft.com/office/drawing/2014/main" id="{9CB90F5B-52C3-6F2D-6B36-7E910E61FF6D}"/>
              </a:ext>
            </a:extLst>
          </p:cNvPr>
          <p:cNvSpPr txBox="1">
            <a:spLocks/>
          </p:cNvSpPr>
          <p:nvPr/>
        </p:nvSpPr>
        <p:spPr>
          <a:xfrm>
            <a:off x="9323227" y="4412691"/>
            <a:ext cx="3319346" cy="119297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Proxima Nova Rg"/>
              <a:ea typeface="+mn-ea"/>
              <a:cs typeface="+mn-cs"/>
            </a:endParaRPr>
          </a:p>
        </p:txBody>
      </p:sp>
    </p:spTree>
    <p:extLst>
      <p:ext uri="{BB962C8B-B14F-4D97-AF65-F5344CB8AC3E}">
        <p14:creationId xmlns:p14="http://schemas.microsoft.com/office/powerpoint/2010/main" val="1498966066"/>
      </p:ext>
    </p:extLst>
  </p:cSld>
  <p:clrMapOvr>
    <a:masterClrMapping/>
  </p:clrMapOvr>
  <mc:AlternateContent xmlns:mc="http://schemas.openxmlformats.org/markup-compatibility/2006" xmlns:p14="http://schemas.microsoft.com/office/powerpoint/2010/main">
    <mc:Choice Requires="p14">
      <p:transition spd="slow" p14:dur="2000" advTm="9318"/>
    </mc:Choice>
    <mc:Fallback xmlns="">
      <p:transition spd="slow" advTm="9318"/>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88114-CD81-7AFB-A880-6708013FF0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7B778B-B998-06D5-7852-11139A879AA4}"/>
              </a:ext>
            </a:extLst>
          </p:cNvPr>
          <p:cNvSpPr>
            <a:spLocks noGrp="1"/>
          </p:cNvSpPr>
          <p:nvPr>
            <p:ph type="title"/>
          </p:nvPr>
        </p:nvSpPr>
        <p:spPr/>
        <p:txBody>
          <a:bodyPr/>
          <a:lstStyle/>
          <a:p>
            <a:r>
              <a:rPr lang="en-GB" b="1" u="sng" dirty="0">
                <a:solidFill>
                  <a:schemeClr val="tx2"/>
                </a:solidFill>
                <a:latin typeface="+mj-lt"/>
              </a:rPr>
              <a:t>The Advert</a:t>
            </a:r>
          </a:p>
        </p:txBody>
      </p:sp>
      <p:sp>
        <p:nvSpPr>
          <p:cNvPr id="3" name="Content Placeholder 2">
            <a:extLst>
              <a:ext uri="{FF2B5EF4-FFF2-40B4-BE49-F238E27FC236}">
                <a16:creationId xmlns:a16="http://schemas.microsoft.com/office/drawing/2014/main" id="{78689356-01B5-252A-B585-C3A82B0258DE}"/>
              </a:ext>
            </a:extLst>
          </p:cNvPr>
          <p:cNvSpPr>
            <a:spLocks noGrp="1"/>
          </p:cNvSpPr>
          <p:nvPr>
            <p:ph idx="1"/>
          </p:nvPr>
        </p:nvSpPr>
        <p:spPr/>
        <p:txBody>
          <a:bodyPr>
            <a:normAutofit fontScale="70000" lnSpcReduction="20000"/>
          </a:bodyPr>
          <a:lstStyle/>
          <a:p>
            <a:pPr lvl="0"/>
            <a:r>
              <a:rPr lang="en-GB" dirty="0"/>
              <a:t>Must comply with the 7 and 7 rule – (</a:t>
            </a:r>
            <a:r>
              <a:rPr lang="en-GB" dirty="0" err="1"/>
              <a:t>i.e</a:t>
            </a:r>
            <a:r>
              <a:rPr lang="en-GB" dirty="0"/>
              <a:t> the advert must be no earlier than 7 days after service of the petition &amp; no less than 7 days before hearing) (</a:t>
            </a:r>
            <a:r>
              <a:rPr lang="en-GB" b="1" dirty="0"/>
              <a:t>r.7.10 IR 2016</a:t>
            </a:r>
            <a:r>
              <a:rPr lang="en-GB" dirty="0"/>
              <a:t>)</a:t>
            </a:r>
            <a:endParaRPr lang="en-GB" sz="4000" dirty="0"/>
          </a:p>
          <a:p>
            <a:endParaRPr lang="en-GB" sz="2900" dirty="0"/>
          </a:p>
          <a:p>
            <a:pPr lvl="1"/>
            <a:r>
              <a:rPr lang="en-GB" dirty="0"/>
              <a:t>The Days are </a:t>
            </a:r>
            <a:r>
              <a:rPr lang="en-GB" u="sng" dirty="0"/>
              <a:t>business days</a:t>
            </a:r>
            <a:r>
              <a:rPr lang="en-GB" dirty="0"/>
              <a:t>!</a:t>
            </a:r>
          </a:p>
          <a:p>
            <a:pPr lvl="1"/>
            <a:r>
              <a:rPr lang="en-GB" dirty="0"/>
              <a:t>Breach can sometimes be waived but should not be assumed</a:t>
            </a:r>
            <a:endParaRPr lang="en-GB" sz="3600" dirty="0"/>
          </a:p>
          <a:p>
            <a:pPr lvl="1"/>
            <a:r>
              <a:rPr lang="en-GB" dirty="0"/>
              <a:t>If court gets any sniff that advert was early to secure tactical advantage then petition will likely be dismissed. </a:t>
            </a:r>
            <a:endParaRPr lang="en-GB" sz="3600" dirty="0"/>
          </a:p>
          <a:p>
            <a:endParaRPr lang="en-GB" sz="1600" dirty="0"/>
          </a:p>
          <a:p>
            <a:pPr lvl="0"/>
            <a:r>
              <a:rPr lang="en-GB" dirty="0"/>
              <a:t>Advert should contain full title … “</a:t>
            </a:r>
            <a:r>
              <a:rPr lang="en-GB" i="1" dirty="0"/>
              <a:t>Business &amp; Property Courts (Chancery Division)</a:t>
            </a:r>
            <a:r>
              <a:rPr lang="en-GB" dirty="0"/>
              <a:t>” etc</a:t>
            </a:r>
            <a:endParaRPr lang="en-GB" sz="4000" dirty="0"/>
          </a:p>
          <a:p>
            <a:pPr marL="0" indent="0">
              <a:buNone/>
            </a:pPr>
            <a:r>
              <a:rPr lang="en-GB" dirty="0"/>
              <a:t> </a:t>
            </a:r>
            <a:endParaRPr lang="en-GB" sz="4000" dirty="0"/>
          </a:p>
          <a:p>
            <a:pPr lvl="0"/>
            <a:r>
              <a:rPr lang="en-GB" dirty="0"/>
              <a:t>Care should also be taken to ensure correct court address and time of hearing is noted. </a:t>
            </a:r>
            <a:endParaRPr lang="en-GB" sz="4000" dirty="0"/>
          </a:p>
          <a:p>
            <a:endParaRPr lang="en-GB" sz="2600" dirty="0"/>
          </a:p>
          <a:p>
            <a:pPr lvl="0"/>
            <a:r>
              <a:rPr lang="en-GB" dirty="0"/>
              <a:t>Failure to advertise by the 2</a:t>
            </a:r>
            <a:r>
              <a:rPr lang="en-GB" baseline="30000" dirty="0"/>
              <a:t>nd</a:t>
            </a:r>
            <a:r>
              <a:rPr lang="en-GB" dirty="0"/>
              <a:t> hearing (absent a good reason) will generally result in dismissal</a:t>
            </a:r>
            <a:endParaRPr lang="en-GB" sz="4000" dirty="0"/>
          </a:p>
          <a:p>
            <a:pPr lvl="1"/>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571265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3B57D-AE98-0CDF-62BB-0CE75C1B65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4974C4-3119-23F3-1528-014E498914C4}"/>
              </a:ext>
            </a:extLst>
          </p:cNvPr>
          <p:cNvSpPr>
            <a:spLocks noGrp="1"/>
          </p:cNvSpPr>
          <p:nvPr>
            <p:ph type="title"/>
          </p:nvPr>
        </p:nvSpPr>
        <p:spPr/>
        <p:txBody>
          <a:bodyPr/>
          <a:lstStyle/>
          <a:p>
            <a:r>
              <a:rPr lang="en-GB" dirty="0">
                <a:solidFill>
                  <a:srgbClr val="FFFFFF"/>
                </a:solidFill>
                <a:latin typeface="+mj-lt"/>
              </a:rPr>
              <a:t>6 – The hearing of the petition</a:t>
            </a:r>
          </a:p>
        </p:txBody>
      </p:sp>
      <p:sp>
        <p:nvSpPr>
          <p:cNvPr id="3" name="Subtitle 5">
            <a:extLst>
              <a:ext uri="{FF2B5EF4-FFF2-40B4-BE49-F238E27FC236}">
                <a16:creationId xmlns:a16="http://schemas.microsoft.com/office/drawing/2014/main" id="{C53CCB7F-3856-B8DE-D34F-A01A287B6BC9}"/>
              </a:ext>
            </a:extLst>
          </p:cNvPr>
          <p:cNvSpPr txBox="1">
            <a:spLocks/>
          </p:cNvSpPr>
          <p:nvPr/>
        </p:nvSpPr>
        <p:spPr>
          <a:xfrm>
            <a:off x="9323227" y="4412691"/>
            <a:ext cx="3319346" cy="119297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Proxima Nova Rg"/>
              <a:ea typeface="+mn-ea"/>
              <a:cs typeface="+mn-cs"/>
            </a:endParaRPr>
          </a:p>
        </p:txBody>
      </p:sp>
    </p:spTree>
    <p:extLst>
      <p:ext uri="{BB962C8B-B14F-4D97-AF65-F5344CB8AC3E}">
        <p14:creationId xmlns:p14="http://schemas.microsoft.com/office/powerpoint/2010/main" val="1233419773"/>
      </p:ext>
    </p:extLst>
  </p:cSld>
  <p:clrMapOvr>
    <a:masterClrMapping/>
  </p:clrMapOvr>
  <mc:AlternateContent xmlns:mc="http://schemas.openxmlformats.org/markup-compatibility/2006" xmlns:p14="http://schemas.microsoft.com/office/powerpoint/2010/main">
    <mc:Choice Requires="p14">
      <p:transition spd="slow" p14:dur="2000" advTm="9318"/>
    </mc:Choice>
    <mc:Fallback xmlns="">
      <p:transition spd="slow" advTm="9318"/>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DC54B-613A-D410-A268-C22127F2FE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317FB-53F9-243F-8684-507761BB0363}"/>
              </a:ext>
            </a:extLst>
          </p:cNvPr>
          <p:cNvSpPr>
            <a:spLocks noGrp="1"/>
          </p:cNvSpPr>
          <p:nvPr>
            <p:ph type="title"/>
          </p:nvPr>
        </p:nvSpPr>
        <p:spPr/>
        <p:txBody>
          <a:bodyPr/>
          <a:lstStyle/>
          <a:p>
            <a:r>
              <a:rPr lang="en-GB" b="1" dirty="0">
                <a:solidFill>
                  <a:schemeClr val="tx2"/>
                </a:solidFill>
                <a:latin typeface="+mj-lt"/>
              </a:rPr>
              <a:t>The Hearing</a:t>
            </a:r>
          </a:p>
        </p:txBody>
      </p:sp>
      <p:sp>
        <p:nvSpPr>
          <p:cNvPr id="3" name="Content Placeholder 2">
            <a:extLst>
              <a:ext uri="{FF2B5EF4-FFF2-40B4-BE49-F238E27FC236}">
                <a16:creationId xmlns:a16="http://schemas.microsoft.com/office/drawing/2014/main" id="{0048639A-144C-17AA-85F8-9F57289D8E40}"/>
              </a:ext>
            </a:extLst>
          </p:cNvPr>
          <p:cNvSpPr>
            <a:spLocks noGrp="1"/>
          </p:cNvSpPr>
          <p:nvPr>
            <p:ph idx="1"/>
          </p:nvPr>
        </p:nvSpPr>
        <p:spPr>
          <a:xfrm>
            <a:off x="781050" y="1561306"/>
            <a:ext cx="10515600" cy="4131341"/>
          </a:xfrm>
        </p:spPr>
        <p:txBody>
          <a:bodyPr>
            <a:normAutofit lnSpcReduction="10000"/>
          </a:bodyPr>
          <a:lstStyle/>
          <a:p>
            <a:pPr lvl="0"/>
            <a:r>
              <a:rPr lang="en-GB" dirty="0"/>
              <a:t>Court will normally entertain applications for adjournments for CVA, CVL or for payment but petitioner will eventually be put to its election. </a:t>
            </a:r>
          </a:p>
          <a:p>
            <a:pPr marL="0" lvl="0" indent="0">
              <a:buNone/>
            </a:pPr>
            <a:endParaRPr lang="en-GB" dirty="0"/>
          </a:p>
          <a:p>
            <a:pPr lvl="0"/>
            <a:r>
              <a:rPr lang="en-GB" dirty="0"/>
              <a:t>Also risk of being substituted if petitioner consents to adjournments </a:t>
            </a:r>
            <a:r>
              <a:rPr lang="en-GB" b="1" dirty="0"/>
              <a:t>r.7.17 (1) (c) IR 2016</a:t>
            </a:r>
          </a:p>
          <a:p>
            <a:pPr marL="0" indent="0">
              <a:buNone/>
            </a:pPr>
            <a:endParaRPr lang="en-GB" dirty="0"/>
          </a:p>
          <a:p>
            <a:pPr lvl="0"/>
            <a:r>
              <a:rPr lang="en-GB" dirty="0"/>
              <a:t>If a payment plan has been agreed, the court will </a:t>
            </a:r>
            <a:r>
              <a:rPr lang="en-GB" u="sng" dirty="0"/>
              <a:t>not</a:t>
            </a:r>
            <a:r>
              <a:rPr lang="en-GB" dirty="0"/>
              <a:t> normally adjourn to allow payments to be made… court will not supervise payment plans</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9582084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F5C29-596B-9E54-FC98-38457958C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636ACB-4442-5418-86D1-93CC51926309}"/>
              </a:ext>
            </a:extLst>
          </p:cNvPr>
          <p:cNvSpPr>
            <a:spLocks noGrp="1"/>
          </p:cNvSpPr>
          <p:nvPr>
            <p:ph type="ctrTitle"/>
          </p:nvPr>
        </p:nvSpPr>
        <p:spPr>
          <a:xfrm>
            <a:off x="4102720" y="2531844"/>
            <a:ext cx="7670180" cy="1899479"/>
          </a:xfrm>
        </p:spPr>
        <p:txBody>
          <a:bodyPr anchor="t">
            <a:normAutofit/>
          </a:bodyPr>
          <a:lstStyle/>
          <a:p>
            <a:br>
              <a:rPr lang="en-US" sz="3100" dirty="0"/>
            </a:br>
            <a:endParaRPr lang="en-GB" sz="3100" dirty="0"/>
          </a:p>
        </p:txBody>
      </p:sp>
      <p:sp>
        <p:nvSpPr>
          <p:cNvPr id="3" name="TextBox 2">
            <a:extLst>
              <a:ext uri="{FF2B5EF4-FFF2-40B4-BE49-F238E27FC236}">
                <a16:creationId xmlns:a16="http://schemas.microsoft.com/office/drawing/2014/main" id="{8543E117-68B0-7CB2-5933-3578FF34BED7}"/>
              </a:ext>
            </a:extLst>
          </p:cNvPr>
          <p:cNvSpPr txBox="1"/>
          <p:nvPr/>
        </p:nvSpPr>
        <p:spPr>
          <a:xfrm>
            <a:off x="3487918" y="2749728"/>
            <a:ext cx="8625525" cy="1200329"/>
          </a:xfrm>
          <a:prstGeom prst="rect">
            <a:avLst/>
          </a:prstGeom>
          <a:noFill/>
        </p:spPr>
        <p:txBody>
          <a:bodyPr wrap="square" rtlCol="0">
            <a:spAutoFit/>
          </a:bodyPr>
          <a:lstStyle/>
          <a:p>
            <a:pPr algn="ctr"/>
            <a:r>
              <a:rPr kumimoji="0" lang="en-GB" sz="3600" b="0" i="0" u="none" strike="noStrike" kern="1200" cap="none" spc="0" normalizeH="0" baseline="0" noProof="0" dirty="0">
                <a:ln>
                  <a:noFill/>
                </a:ln>
                <a:solidFill>
                  <a:srgbClr val="FFFFFF"/>
                </a:solidFill>
                <a:effectLst/>
                <a:uLnTx/>
                <a:uFillTx/>
                <a:latin typeface="Proxima Nova Rg"/>
                <a:ea typeface="+mj-ea"/>
                <a:cs typeface="+mj-cs"/>
              </a:rPr>
              <a:t>𝗠𝗶𝘀𝗳𝗲𝗮𝘀𝗮𝗻𝗰𝗲 𝗶𝗻 𝗙𝗼𝗰𝘂𝘀: 𝗡𝗮𝘃𝗶𝗴𝗮𝘁𝗶𝗻𝗴 𝘁𝗵𝗲 𝗦𝘂𝗺𝗺𝗮𝗿𝘆 𝗥𝗲𝗺𝗲𝗱𝘆 𝗼𝗳 𝘀.𝟮𝟭𝟮 𝗜𝗔 𝟭𝟵𝟴𝟲</a:t>
            </a:r>
            <a:endParaRPr lang="en-GB" sz="3600" dirty="0"/>
          </a:p>
        </p:txBody>
      </p:sp>
      <p:sp>
        <p:nvSpPr>
          <p:cNvPr id="4" name="Subtitle 5">
            <a:extLst>
              <a:ext uri="{FF2B5EF4-FFF2-40B4-BE49-F238E27FC236}">
                <a16:creationId xmlns:a16="http://schemas.microsoft.com/office/drawing/2014/main" id="{1AEEEB06-88D7-81DE-71A7-E767971BD401}"/>
              </a:ext>
            </a:extLst>
          </p:cNvPr>
          <p:cNvSpPr>
            <a:spLocks noGrp="1"/>
          </p:cNvSpPr>
          <p:nvPr>
            <p:ph type="subTitle" idx="1"/>
          </p:nvPr>
        </p:nvSpPr>
        <p:spPr>
          <a:xfrm>
            <a:off x="8872654" y="4573949"/>
            <a:ext cx="3319346" cy="1192979"/>
          </a:xfrm>
        </p:spPr>
        <p:txBody>
          <a:bodyPr>
            <a:normAutofit/>
          </a:bodyPr>
          <a:lstStyle/>
          <a:p>
            <a:r>
              <a:rPr lang="en-GB" dirty="0">
                <a:latin typeface="+mn-lt"/>
              </a:rPr>
              <a:t>Dale Timson</a:t>
            </a:r>
          </a:p>
          <a:p>
            <a:r>
              <a:rPr lang="en-GB" dirty="0">
                <a:latin typeface="+mn-lt"/>
              </a:rPr>
              <a:t>Barrister </a:t>
            </a:r>
          </a:p>
          <a:p>
            <a:endParaRPr lang="en-GB" dirty="0">
              <a:latin typeface="+mn-lt"/>
            </a:endParaRPr>
          </a:p>
        </p:txBody>
      </p:sp>
    </p:spTree>
    <p:extLst>
      <p:ext uri="{BB962C8B-B14F-4D97-AF65-F5344CB8AC3E}">
        <p14:creationId xmlns:p14="http://schemas.microsoft.com/office/powerpoint/2010/main" val="1130496800"/>
      </p:ext>
    </p:extLst>
  </p:cSld>
  <p:clrMapOvr>
    <a:masterClrMapping/>
  </p:clrMapOvr>
  <mc:AlternateContent xmlns:mc="http://schemas.openxmlformats.org/markup-compatibility/2006" xmlns:p14="http://schemas.microsoft.com/office/powerpoint/2010/main">
    <mc:Choice Requires="p14">
      <p:transition spd="slow" p14:dur="2000" advTm="46544"/>
    </mc:Choice>
    <mc:Fallback xmlns="">
      <p:transition spd="slow" advTm="46544"/>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FECC9-CA93-4A60-B939-36A9248467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10B7BB-E708-BFEF-5F18-345E18F729AE}"/>
              </a:ext>
            </a:extLst>
          </p:cNvPr>
          <p:cNvSpPr>
            <a:spLocks noGrp="1"/>
          </p:cNvSpPr>
          <p:nvPr>
            <p:ph type="title"/>
          </p:nvPr>
        </p:nvSpPr>
        <p:spPr/>
        <p:txBody>
          <a:bodyPr/>
          <a:lstStyle/>
          <a:p>
            <a:pPr algn="ctr"/>
            <a:r>
              <a:rPr lang="en-GB" b="1" dirty="0">
                <a:solidFill>
                  <a:schemeClr val="tx2"/>
                </a:solidFill>
                <a:latin typeface="+mj-lt"/>
              </a:rPr>
              <a:t>Section 212 IA 1986- Agenda</a:t>
            </a:r>
          </a:p>
        </p:txBody>
      </p:sp>
      <p:sp>
        <p:nvSpPr>
          <p:cNvPr id="3" name="Content Placeholder 2">
            <a:extLst>
              <a:ext uri="{FF2B5EF4-FFF2-40B4-BE49-F238E27FC236}">
                <a16:creationId xmlns:a16="http://schemas.microsoft.com/office/drawing/2014/main" id="{DBB5B399-D82C-A3F4-6205-75744B7911E4}"/>
              </a:ext>
            </a:extLst>
          </p:cNvPr>
          <p:cNvSpPr>
            <a:spLocks noGrp="1"/>
          </p:cNvSpPr>
          <p:nvPr>
            <p:ph idx="1"/>
          </p:nvPr>
        </p:nvSpPr>
        <p:spPr/>
        <p:txBody>
          <a:bodyPr>
            <a:normAutofit lnSpcReduction="10000"/>
          </a:bodyPr>
          <a:lstStyle/>
          <a:p>
            <a:r>
              <a:rPr lang="en-GB" sz="2400" dirty="0"/>
              <a:t>Nature and Scope</a:t>
            </a:r>
          </a:p>
          <a:p>
            <a:endParaRPr lang="en-GB" sz="2400" dirty="0"/>
          </a:p>
          <a:p>
            <a:r>
              <a:rPr lang="en-GB" sz="2400" dirty="0"/>
              <a:t>Practical considerations and strategy:</a:t>
            </a:r>
          </a:p>
          <a:p>
            <a:pPr lvl="1"/>
            <a:endParaRPr lang="en-GB" sz="2000" dirty="0"/>
          </a:p>
          <a:p>
            <a:pPr lvl="1"/>
            <a:r>
              <a:rPr lang="en-GB" sz="2000" dirty="0"/>
              <a:t>Pre-action</a:t>
            </a:r>
          </a:p>
          <a:p>
            <a:pPr lvl="1"/>
            <a:r>
              <a:rPr lang="en-GB" sz="2000" dirty="0"/>
              <a:t>Pleadings</a:t>
            </a:r>
          </a:p>
          <a:p>
            <a:pPr lvl="1"/>
            <a:r>
              <a:rPr lang="en-GB" sz="2000" dirty="0"/>
              <a:t>Case management </a:t>
            </a:r>
          </a:p>
          <a:p>
            <a:pPr lvl="1"/>
            <a:r>
              <a:rPr lang="en-GB" sz="2000" dirty="0"/>
              <a:t>Remedy</a:t>
            </a:r>
          </a:p>
          <a:p>
            <a:pPr lvl="1"/>
            <a:r>
              <a:rPr lang="en-GB" sz="2000" dirty="0"/>
              <a:t>Limitation</a:t>
            </a:r>
          </a:p>
          <a:p>
            <a:pPr lvl="1"/>
            <a:r>
              <a:rPr lang="en-GB" sz="2000" dirty="0"/>
              <a:t>Defences</a:t>
            </a:r>
          </a:p>
          <a:p>
            <a:pPr lvl="1"/>
            <a:endParaRPr lang="en-GB" sz="2000" dirty="0"/>
          </a:p>
          <a:p>
            <a:r>
              <a:rPr lang="en-GB" sz="2400" dirty="0"/>
              <a:t>Questions?</a:t>
            </a:r>
          </a:p>
          <a:p>
            <a:pPr marL="0" indent="0">
              <a:buNone/>
            </a:pPr>
            <a:endParaRPr lang="en-GB" dirty="0"/>
          </a:p>
          <a:p>
            <a:pPr lvl="1"/>
            <a:endParaRPr lang="en-GB" dirty="0"/>
          </a:p>
          <a:p>
            <a:pPr marL="457200" lvl="1" indent="0">
              <a:buNone/>
            </a:pPr>
            <a:endParaRPr lang="en-GB" dirty="0"/>
          </a:p>
        </p:txBody>
      </p:sp>
    </p:spTree>
    <p:extLst>
      <p:ext uri="{BB962C8B-B14F-4D97-AF65-F5344CB8AC3E}">
        <p14:creationId xmlns:p14="http://schemas.microsoft.com/office/powerpoint/2010/main" val="16600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59A3A-12D5-FACA-76B7-A9D9D22EAE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D04B1C-D2C0-C40A-B3A4-C8A7DD34E287}"/>
              </a:ext>
            </a:extLst>
          </p:cNvPr>
          <p:cNvSpPr>
            <a:spLocks noGrp="1"/>
          </p:cNvSpPr>
          <p:nvPr>
            <p:ph type="title"/>
          </p:nvPr>
        </p:nvSpPr>
        <p:spPr/>
        <p:txBody>
          <a:bodyPr/>
          <a:lstStyle/>
          <a:p>
            <a:r>
              <a:rPr lang="en-GB" b="1" dirty="0">
                <a:solidFill>
                  <a:schemeClr val="tx2"/>
                </a:solidFill>
                <a:latin typeface="+mj-lt"/>
              </a:rPr>
              <a:t>Section 212 IA 1986- Nature</a:t>
            </a:r>
          </a:p>
        </p:txBody>
      </p:sp>
      <p:sp>
        <p:nvSpPr>
          <p:cNvPr id="3" name="Content Placeholder 2">
            <a:extLst>
              <a:ext uri="{FF2B5EF4-FFF2-40B4-BE49-F238E27FC236}">
                <a16:creationId xmlns:a16="http://schemas.microsoft.com/office/drawing/2014/main" id="{6F242C54-A64C-E3EC-F340-5F3D3048A65A}"/>
              </a:ext>
            </a:extLst>
          </p:cNvPr>
          <p:cNvSpPr>
            <a:spLocks noGrp="1"/>
          </p:cNvSpPr>
          <p:nvPr>
            <p:ph idx="1"/>
          </p:nvPr>
        </p:nvSpPr>
        <p:spPr/>
        <p:txBody>
          <a:bodyPr>
            <a:normAutofit/>
          </a:bodyPr>
          <a:lstStyle/>
          <a:p>
            <a:pPr lvl="1"/>
            <a:endParaRPr lang="en-GB" dirty="0"/>
          </a:p>
          <a:p>
            <a:pPr lvl="1"/>
            <a:r>
              <a:rPr lang="en-GB" dirty="0"/>
              <a:t> “</a:t>
            </a:r>
            <a:r>
              <a:rPr lang="en-GB" i="1" dirty="0"/>
              <a:t>Summary remedy against delinquent directors, liquidators, etc.”</a:t>
            </a:r>
          </a:p>
          <a:p>
            <a:pPr marL="457200" lvl="1" indent="0">
              <a:buNone/>
            </a:pPr>
            <a:endParaRPr lang="en-GB" i="1" dirty="0"/>
          </a:p>
          <a:p>
            <a:pPr lvl="1"/>
            <a:r>
              <a:rPr lang="en-GB" dirty="0"/>
              <a:t>No new liabilities, but a simpler procedure for the recovery of property or compensation in a winding up</a:t>
            </a:r>
          </a:p>
          <a:p>
            <a:pPr lvl="1"/>
            <a:endParaRPr lang="en-GB" dirty="0"/>
          </a:p>
          <a:p>
            <a:pPr lvl="1"/>
            <a:r>
              <a:rPr lang="en-GB" dirty="0"/>
              <a:t>Insolvency Act application rather than by CPR Part 7 claim form – with the latter process having (amongst other things) a higher, and sometimes </a:t>
            </a:r>
            <a:r>
              <a:rPr lang="en-GB" dirty="0" err="1"/>
              <a:t>prohibitory</a:t>
            </a:r>
            <a:r>
              <a:rPr lang="en-GB" dirty="0"/>
              <a:t>, level of court fees.</a:t>
            </a:r>
          </a:p>
          <a:p>
            <a:pPr lvl="1"/>
            <a:endParaRPr lang="en-GB" dirty="0"/>
          </a:p>
          <a:p>
            <a:pPr marL="457200" lvl="1" indent="0">
              <a:buNone/>
            </a:pPr>
            <a:endParaRPr lang="en-GB" i="1" dirty="0"/>
          </a:p>
          <a:p>
            <a:pPr lvl="1"/>
            <a:endParaRPr lang="en-GB" dirty="0"/>
          </a:p>
          <a:p>
            <a:pPr lvl="1"/>
            <a:endParaRPr lang="en-GB" dirty="0"/>
          </a:p>
          <a:p>
            <a:pPr marL="457200" lvl="1" indent="0">
              <a:buNone/>
            </a:pPr>
            <a:endParaRPr lang="en-GB" dirty="0"/>
          </a:p>
          <a:p>
            <a:pPr lvl="1"/>
            <a:endParaRPr lang="en-GB" dirty="0"/>
          </a:p>
          <a:p>
            <a:pPr marL="457200" lvl="1" indent="0">
              <a:buNone/>
            </a:pPr>
            <a:endParaRPr lang="en-GB" dirty="0"/>
          </a:p>
        </p:txBody>
      </p:sp>
    </p:spTree>
    <p:extLst>
      <p:ext uri="{BB962C8B-B14F-4D97-AF65-F5344CB8AC3E}">
        <p14:creationId xmlns:p14="http://schemas.microsoft.com/office/powerpoint/2010/main" val="4009226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F31610-AA54-0514-0838-C1DCBF5E32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7D5D63-FCC8-3DB0-3C4A-5E8E16F70F95}"/>
              </a:ext>
            </a:extLst>
          </p:cNvPr>
          <p:cNvSpPr>
            <a:spLocks noGrp="1"/>
          </p:cNvSpPr>
          <p:nvPr>
            <p:ph type="title"/>
          </p:nvPr>
        </p:nvSpPr>
        <p:spPr/>
        <p:txBody>
          <a:bodyPr/>
          <a:lstStyle/>
          <a:p>
            <a:r>
              <a:rPr lang="en-GB" b="1" dirty="0">
                <a:solidFill>
                  <a:schemeClr val="tx2"/>
                </a:solidFill>
                <a:latin typeface="+mj-lt"/>
              </a:rPr>
              <a:t>Junior Litigation Series: Insolvency</a:t>
            </a:r>
          </a:p>
        </p:txBody>
      </p:sp>
      <p:sp>
        <p:nvSpPr>
          <p:cNvPr id="3" name="Content Placeholder 2">
            <a:extLst>
              <a:ext uri="{FF2B5EF4-FFF2-40B4-BE49-F238E27FC236}">
                <a16:creationId xmlns:a16="http://schemas.microsoft.com/office/drawing/2014/main" id="{A4BE8299-0603-B9F1-275C-103913DFE045}"/>
              </a:ext>
            </a:extLst>
          </p:cNvPr>
          <p:cNvSpPr>
            <a:spLocks noGrp="1"/>
          </p:cNvSpPr>
          <p:nvPr>
            <p:ph idx="1"/>
          </p:nvPr>
        </p:nvSpPr>
        <p:spPr/>
        <p:txBody>
          <a:bodyPr>
            <a:normAutofit/>
          </a:bodyPr>
          <a:lstStyle/>
          <a:p>
            <a:pPr marL="914400" lvl="1" indent="-457200">
              <a:buFont typeface="+mj-lt"/>
              <a:buAutoNum type="arabicPeriod"/>
            </a:pPr>
            <a:endParaRPr lang="en-GB" dirty="0"/>
          </a:p>
          <a:p>
            <a:pPr lvl="1"/>
            <a:endParaRPr lang="en-GB" dirty="0"/>
          </a:p>
          <a:p>
            <a:pPr marL="457200" lvl="1" indent="0">
              <a:buNone/>
            </a:pPr>
            <a:endParaRPr lang="en-GB" dirty="0"/>
          </a:p>
        </p:txBody>
      </p:sp>
      <p:sp>
        <p:nvSpPr>
          <p:cNvPr id="7" name="TextBox 6">
            <a:extLst>
              <a:ext uri="{FF2B5EF4-FFF2-40B4-BE49-F238E27FC236}">
                <a16:creationId xmlns:a16="http://schemas.microsoft.com/office/drawing/2014/main" id="{3B178FB5-267C-1962-41BA-FAD49E5C2EFC}"/>
              </a:ext>
            </a:extLst>
          </p:cNvPr>
          <p:cNvSpPr txBox="1"/>
          <p:nvPr/>
        </p:nvSpPr>
        <p:spPr>
          <a:xfrm>
            <a:off x="838200" y="1595887"/>
            <a:ext cx="10515600" cy="1200329"/>
          </a:xfrm>
          <a:prstGeom prst="rect">
            <a:avLst/>
          </a:prstGeom>
          <a:noFill/>
        </p:spPr>
        <p:txBody>
          <a:bodyPr wrap="square" rtlCol="0">
            <a:spAutoFit/>
          </a:bodyPr>
          <a:lstStyle/>
          <a:p>
            <a:r>
              <a:rPr lang="en-GB" dirty="0">
                <a:solidFill>
                  <a:srgbClr val="471086"/>
                </a:solidFill>
              </a:rPr>
              <a:t>Daniel Masterton Doig - </a:t>
            </a:r>
            <a:r>
              <a:rPr lang="en-GB" dirty="0">
                <a:solidFill>
                  <a:srgbClr val="471086"/>
                </a:solidFill>
                <a:hlinkClick r:id="rId3"/>
              </a:rPr>
              <a:t>danieldoig@enterprisechambers.com</a:t>
            </a:r>
            <a:endParaRPr lang="en-GB" dirty="0">
              <a:solidFill>
                <a:srgbClr val="471086"/>
              </a:solidFill>
            </a:endParaRPr>
          </a:p>
          <a:p>
            <a:r>
              <a:rPr lang="en-GB" dirty="0"/>
              <a:t>𝗕𝗮𝗰𝗸 𝘁𝗼 𝗯𝗮𝘀𝗶𝗰𝘀: 𝘄𝗶𝗻𝗱𝗶𝗻𝗴 𝘂𝗽 𝗽𝗲𝘁𝗶𝘁𝗶𝗼𝗻𝘀 𝗮𝗻𝗱 𝗰𝗼𝗺𝗺𝗼𝗻 𝗽𝗶𝘁𝗳𝗮𝗹𝗹𝘀</a:t>
            </a:r>
          </a:p>
          <a:p>
            <a:r>
              <a:rPr lang="en-GB" dirty="0"/>
              <a:t>𝘈 𝘱𝘳𝘢𝘤𝘵𝘪𝘤𝘢𝘭 𝘢𝘯𝘢𝘭𝘺𝘴𝘪𝘴 𝘰𝘧 𝘵𝘩𝘦 𝘱𝘳𝘰𝘤𝘦𝘥𝘶𝘳𝘢𝘭 𝘳𝘦𝘲𝘶𝘪𝘳𝘦𝘮𝘦𝘯𝘵𝘴 𝘪𝘯 𝘵𝘩𝘦 𝘸𝘪𝘯𝘥𝘪𝘯𝘨 𝘶𝘱 𝘤𝘰𝘶𝘳𝘵, 𝘸𝘩𝘦𝘳𝘦 𝘱𝘦𝘰𝘱𝘭𝘦 𝘨𝘦𝘵 𝘪𝘵 𝘸𝘳𝘰𝘯𝘨 𝘢𝘯𝘥 𝘩𝘰𝘸 𝘵𝘰 𝘨𝘦𝘵 𝘪𝘵 𝘳𝘪𝘨𝘩𝘵 𝘧𝘪𝘳𝘴𝘵 𝘵𝘪𝘮𝘦.</a:t>
            </a:r>
          </a:p>
        </p:txBody>
      </p:sp>
      <p:sp>
        <p:nvSpPr>
          <p:cNvPr id="8" name="TextBox 7">
            <a:extLst>
              <a:ext uri="{FF2B5EF4-FFF2-40B4-BE49-F238E27FC236}">
                <a16:creationId xmlns:a16="http://schemas.microsoft.com/office/drawing/2014/main" id="{7E7511B4-A878-877A-A336-162BB00DE66E}"/>
              </a:ext>
            </a:extLst>
          </p:cNvPr>
          <p:cNvSpPr txBox="1"/>
          <p:nvPr/>
        </p:nvSpPr>
        <p:spPr>
          <a:xfrm>
            <a:off x="838200" y="3252461"/>
            <a:ext cx="10515600" cy="1477328"/>
          </a:xfrm>
          <a:prstGeom prst="rect">
            <a:avLst/>
          </a:prstGeom>
          <a:noFill/>
        </p:spPr>
        <p:txBody>
          <a:bodyPr wrap="square" rtlCol="0">
            <a:spAutoFit/>
          </a:bodyPr>
          <a:lstStyle/>
          <a:p>
            <a:r>
              <a:rPr lang="en-GB" dirty="0">
                <a:solidFill>
                  <a:srgbClr val="471086"/>
                </a:solidFill>
              </a:rPr>
              <a:t>Dale Timson - </a:t>
            </a:r>
            <a:r>
              <a:rPr lang="en-GB" dirty="0">
                <a:solidFill>
                  <a:srgbClr val="471086"/>
                </a:solidFill>
                <a:hlinkClick r:id="rId4"/>
              </a:rPr>
              <a:t>daletimson@enterprisechambers</a:t>
            </a:r>
            <a:r>
              <a:rPr lang="en-GB">
                <a:solidFill>
                  <a:srgbClr val="471086"/>
                </a:solidFill>
                <a:hlinkClick r:id="rId4"/>
              </a:rPr>
              <a:t>.com</a:t>
            </a:r>
            <a:r>
              <a:rPr lang="en-GB">
                <a:solidFill>
                  <a:srgbClr val="471086"/>
                </a:solidFill>
              </a:rPr>
              <a:t> </a:t>
            </a:r>
            <a:endParaRPr lang="en-GB" dirty="0">
              <a:solidFill>
                <a:srgbClr val="471086"/>
              </a:solidFill>
            </a:endParaRPr>
          </a:p>
          <a:p>
            <a:r>
              <a:rPr lang="en-GB" dirty="0"/>
              <a:t>𝗠𝗶𝘀𝗳𝗲𝗮𝘀𝗮𝗻𝗰𝗲 𝗶𝗻 𝗙𝗼𝗰𝘂𝘀: 𝗡𝗮𝘃𝗶𝗴𝗮𝘁𝗶𝗻𝗴 𝘁𝗵𝗲 𝗦𝘂𝗺𝗺𝗮𝗿𝘆 𝗥𝗲𝗺𝗲𝗱𝘆 𝗼𝗳 𝘀.𝟮𝟭𝟮 𝗜𝗔 𝟭𝟵𝟴𝟲</a:t>
            </a:r>
          </a:p>
          <a:p>
            <a:r>
              <a:rPr lang="en-GB" dirty="0"/>
              <a:t>𝘛𝘩𝘪𝘴 𝘵𝘢𝘭𝘬 𝘸𝘪𝘭𝘭 𝘥𝘪𝘴𝘴𝘦𝘤𝘵 𝘵𝘩𝘦 𝘵𝘢𝘤𝘵𝘪𝘤𝘢𝘭 𝘳𝘦𝘢𝘭𝘪𝘵𝘪𝘦𝘴 𝘰𝘧 𝘴.212 𝘭𝘪𝘵𝘪𝘨𝘢𝘵𝘪𝘰𝘯, 𝘰𝘧𝘧𝘦𝘳𝘪𝘯𝘨 𝘱𝘳𝘢𝘤𝘵𝘪𝘤𝘢𝘭 𝘨𝘶𝘪𝘥𝘢𝘯𝘤𝘦 𝘰𝘯 𝘱𝘭𝘦𝘢𝘥𝘪𝘯𝘨 𝘴𝘵𝘢𝘯𝘥𝘢𝘳𝘥𝘴, 𝘭𝘪𝘮𝘪𝘵𝘢𝘵𝘪𝘰𝘯 𝘢𝘳𝘨𝘶𝘮𝘦𝘯𝘵𝘴, 𝘢𝘯𝘥 𝘵𝘩𝘦 𝘴𝘵𝘳𝘢𝘵𝘦𝘨𝘪𝘤 𝘮𝘢𝘯𝘢𝘨𝘦𝘮𝘦𝘯𝘵 𝘰𝘧 𝘴𝘶𝘤𝘩 𝘤𝘭𝘢𝘪𝘮𝘴 𝘧𝘰𝘳 𝘣𝘰𝘵𝘩 𝘰𝘧𝘧𝘪𝘤𝘦𝘩𝘰𝘭𝘥𝘦𝘳𝘴 𝘢𝘯𝘥 𝘳𝘦𝘴𝘱𝘰𝘯𝘥𝘦𝘯𝘵𝘴</a:t>
            </a:r>
          </a:p>
        </p:txBody>
      </p:sp>
      <p:sp>
        <p:nvSpPr>
          <p:cNvPr id="9" name="TextBox 8">
            <a:extLst>
              <a:ext uri="{FF2B5EF4-FFF2-40B4-BE49-F238E27FC236}">
                <a16:creationId xmlns:a16="http://schemas.microsoft.com/office/drawing/2014/main" id="{A81FC9B6-6490-8354-CF86-E4CFC2CD6BE0}"/>
              </a:ext>
            </a:extLst>
          </p:cNvPr>
          <p:cNvSpPr txBox="1"/>
          <p:nvPr/>
        </p:nvSpPr>
        <p:spPr>
          <a:xfrm>
            <a:off x="8428008" y="4724369"/>
            <a:ext cx="5011947" cy="369332"/>
          </a:xfrm>
          <a:prstGeom prst="rect">
            <a:avLst/>
          </a:prstGeom>
          <a:noFill/>
        </p:spPr>
        <p:txBody>
          <a:bodyPr wrap="square" rtlCol="0">
            <a:spAutoFit/>
          </a:bodyPr>
          <a:lstStyle/>
          <a:p>
            <a:r>
              <a:rPr lang="en-GB" dirty="0"/>
              <a:t>17 February 2026</a:t>
            </a:r>
          </a:p>
        </p:txBody>
      </p:sp>
    </p:spTree>
    <p:extLst>
      <p:ext uri="{BB962C8B-B14F-4D97-AF65-F5344CB8AC3E}">
        <p14:creationId xmlns:p14="http://schemas.microsoft.com/office/powerpoint/2010/main" val="9813089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E53C9-314F-B009-8CFC-E0FEDA5C2D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EEE03E-461F-D99C-7AC4-FFD3973510CB}"/>
              </a:ext>
            </a:extLst>
          </p:cNvPr>
          <p:cNvSpPr>
            <a:spLocks noGrp="1"/>
          </p:cNvSpPr>
          <p:nvPr>
            <p:ph type="title"/>
          </p:nvPr>
        </p:nvSpPr>
        <p:spPr/>
        <p:txBody>
          <a:bodyPr/>
          <a:lstStyle/>
          <a:p>
            <a:r>
              <a:rPr lang="en-GB" b="1" dirty="0">
                <a:solidFill>
                  <a:schemeClr val="tx2"/>
                </a:solidFill>
                <a:latin typeface="+mj-lt"/>
              </a:rPr>
              <a:t>Section 212 IA 1986- Scope</a:t>
            </a:r>
          </a:p>
        </p:txBody>
      </p:sp>
      <p:sp>
        <p:nvSpPr>
          <p:cNvPr id="3" name="Content Placeholder 2">
            <a:extLst>
              <a:ext uri="{FF2B5EF4-FFF2-40B4-BE49-F238E27FC236}">
                <a16:creationId xmlns:a16="http://schemas.microsoft.com/office/drawing/2014/main" id="{B7650D3F-AD8D-16FB-D510-A6CB36A6381D}"/>
              </a:ext>
            </a:extLst>
          </p:cNvPr>
          <p:cNvSpPr>
            <a:spLocks noGrp="1"/>
          </p:cNvSpPr>
          <p:nvPr>
            <p:ph idx="1"/>
          </p:nvPr>
        </p:nvSpPr>
        <p:spPr/>
        <p:txBody>
          <a:bodyPr>
            <a:normAutofit fontScale="85000" lnSpcReduction="10000"/>
          </a:bodyPr>
          <a:lstStyle/>
          <a:p>
            <a:pPr marL="0" indent="0" algn="ctr">
              <a:buNone/>
            </a:pPr>
            <a:r>
              <a:rPr lang="en-GB" u="sng" dirty="0"/>
              <a:t>Who can bring the application?</a:t>
            </a:r>
          </a:p>
          <a:p>
            <a:pPr marL="457200" lvl="1" indent="0">
              <a:buNone/>
            </a:pPr>
            <a:endParaRPr lang="en-GB" dirty="0"/>
          </a:p>
          <a:p>
            <a:r>
              <a:rPr lang="en-GB" dirty="0"/>
              <a:t>Section 212(3) “</a:t>
            </a:r>
            <a:r>
              <a:rPr lang="en-GB" i="1" dirty="0"/>
              <a:t>on the application of the official receiver or the liquidator, or of any creditor or contributory</a:t>
            </a:r>
            <a:r>
              <a:rPr lang="en-GB" dirty="0"/>
              <a:t>”</a:t>
            </a:r>
          </a:p>
          <a:p>
            <a:pPr marL="0" indent="0">
              <a:buNone/>
            </a:pPr>
            <a:endParaRPr lang="en-GB" dirty="0"/>
          </a:p>
          <a:p>
            <a:r>
              <a:rPr lang="en-GB" dirty="0"/>
              <a:t>Administrators do not have standing: </a:t>
            </a:r>
            <a:r>
              <a:rPr lang="en-GB" i="1" dirty="0"/>
              <a:t>Irwin v Lynch </a:t>
            </a:r>
            <a:r>
              <a:rPr lang="en-GB" dirty="0"/>
              <a:t>[2010] EWCA </a:t>
            </a:r>
            <a:r>
              <a:rPr lang="en-GB" dirty="0" err="1"/>
              <a:t>Civ</a:t>
            </a:r>
            <a:r>
              <a:rPr lang="en-GB" dirty="0"/>
              <a:t> 1153</a:t>
            </a:r>
          </a:p>
          <a:p>
            <a:endParaRPr lang="en-GB" dirty="0"/>
          </a:p>
          <a:p>
            <a:r>
              <a:rPr lang="en-GB" dirty="0"/>
              <a:t>Assignees do not have standing: </a:t>
            </a:r>
            <a:r>
              <a:rPr lang="en-GB" i="1" dirty="0"/>
              <a:t>Manolete v Hayward </a:t>
            </a:r>
            <a:r>
              <a:rPr lang="en-GB" dirty="0"/>
              <a:t>[2021] EWHC 1481</a:t>
            </a:r>
          </a:p>
          <a:p>
            <a:endParaRPr lang="en-GB" dirty="0"/>
          </a:p>
          <a:p>
            <a:r>
              <a:rPr lang="en-GB" dirty="0"/>
              <a:t>The company does not have standing</a:t>
            </a:r>
          </a:p>
          <a:p>
            <a:endParaRPr lang="en-GB" dirty="0"/>
          </a:p>
          <a:p>
            <a:endParaRPr lang="en-GB" dirty="0"/>
          </a:p>
        </p:txBody>
      </p:sp>
    </p:spTree>
    <p:extLst>
      <p:ext uri="{BB962C8B-B14F-4D97-AF65-F5344CB8AC3E}">
        <p14:creationId xmlns:p14="http://schemas.microsoft.com/office/powerpoint/2010/main" val="280659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7C2EE-E6DC-F6B0-B431-1147ABD662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AEE91F-E377-D735-44E3-3FB48B943324}"/>
              </a:ext>
            </a:extLst>
          </p:cNvPr>
          <p:cNvSpPr>
            <a:spLocks noGrp="1"/>
          </p:cNvSpPr>
          <p:nvPr>
            <p:ph type="title"/>
          </p:nvPr>
        </p:nvSpPr>
        <p:spPr/>
        <p:txBody>
          <a:bodyPr/>
          <a:lstStyle/>
          <a:p>
            <a:r>
              <a:rPr lang="fr-FR" b="1" dirty="0">
                <a:solidFill>
                  <a:schemeClr val="tx2"/>
                </a:solidFill>
                <a:latin typeface="+mj-lt"/>
              </a:rPr>
              <a:t>Section 212 IA 1986- Scope</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BD54F850-EB4D-9A6A-59AB-CFB4DF1616CB}"/>
              </a:ext>
            </a:extLst>
          </p:cNvPr>
          <p:cNvSpPr>
            <a:spLocks noGrp="1"/>
          </p:cNvSpPr>
          <p:nvPr>
            <p:ph idx="1"/>
          </p:nvPr>
        </p:nvSpPr>
        <p:spPr/>
        <p:txBody>
          <a:bodyPr>
            <a:normAutofit fontScale="70000" lnSpcReduction="20000"/>
          </a:bodyPr>
          <a:lstStyle/>
          <a:p>
            <a:pPr marL="0" indent="0" algn="ctr">
              <a:buNone/>
            </a:pPr>
            <a:r>
              <a:rPr lang="en-GB" u="sng" dirty="0"/>
              <a:t>Who can the application be brought against?</a:t>
            </a:r>
          </a:p>
          <a:p>
            <a:pPr marL="0" indent="0">
              <a:buNone/>
            </a:pPr>
            <a:endParaRPr lang="en-GB" dirty="0"/>
          </a:p>
          <a:p>
            <a:pPr marL="0" indent="0">
              <a:lnSpc>
                <a:spcPct val="120000"/>
              </a:lnSpc>
              <a:spcBef>
                <a:spcPts val="0"/>
              </a:spcBef>
              <a:buNone/>
            </a:pPr>
            <a:r>
              <a:rPr lang="en-GB" dirty="0"/>
              <a:t>S.212(1): “</a:t>
            </a:r>
            <a:r>
              <a:rPr lang="en-GB" i="1" dirty="0"/>
              <a:t>a person who–</a:t>
            </a:r>
          </a:p>
          <a:p>
            <a:pPr marL="0" indent="0">
              <a:lnSpc>
                <a:spcPct val="120000"/>
              </a:lnSpc>
              <a:spcBef>
                <a:spcPts val="0"/>
              </a:spcBef>
              <a:buNone/>
            </a:pPr>
            <a:endParaRPr lang="en-GB" i="1" dirty="0"/>
          </a:p>
          <a:p>
            <a:pPr marL="514350" indent="-514350">
              <a:lnSpc>
                <a:spcPct val="120000"/>
              </a:lnSpc>
              <a:spcBef>
                <a:spcPts val="0"/>
              </a:spcBef>
              <a:buAutoNum type="alphaLcParenBoth"/>
            </a:pPr>
            <a:r>
              <a:rPr lang="en-GB" i="1" dirty="0"/>
              <a:t>is or has been an officer of the company,</a:t>
            </a:r>
          </a:p>
          <a:p>
            <a:pPr marL="514350" indent="-514350">
              <a:lnSpc>
                <a:spcPct val="120000"/>
              </a:lnSpc>
              <a:spcBef>
                <a:spcPts val="0"/>
              </a:spcBef>
              <a:buAutoNum type="alphaLcParenBoth"/>
            </a:pPr>
            <a:r>
              <a:rPr lang="en-GB" i="1" dirty="0"/>
              <a:t>has acted as liquidator or administrative receiver of the company, or</a:t>
            </a:r>
          </a:p>
          <a:p>
            <a:pPr marL="514350" indent="-514350">
              <a:lnSpc>
                <a:spcPct val="120000"/>
              </a:lnSpc>
              <a:spcBef>
                <a:spcPts val="0"/>
              </a:spcBef>
              <a:buAutoNum type="alphaLcParenBoth"/>
            </a:pPr>
            <a:r>
              <a:rPr lang="en-GB" i="1" dirty="0"/>
              <a:t>not being a person falling within paragraph (a) or (b), is or has been concerned, or has taken part, in the promotion, formation or management of the company…”</a:t>
            </a:r>
          </a:p>
          <a:p>
            <a:pPr marL="0" indent="0">
              <a:lnSpc>
                <a:spcPct val="120000"/>
              </a:lnSpc>
              <a:spcBef>
                <a:spcPts val="0"/>
              </a:spcBef>
              <a:buNone/>
            </a:pPr>
            <a:endParaRPr lang="en-GB" i="1" dirty="0"/>
          </a:p>
          <a:p>
            <a:pPr>
              <a:lnSpc>
                <a:spcPct val="120000"/>
              </a:lnSpc>
              <a:spcBef>
                <a:spcPts val="0"/>
              </a:spcBef>
            </a:pPr>
            <a:r>
              <a:rPr lang="en-GB" dirty="0"/>
              <a:t>Applies to de facto directors (uncertainty over shadow directors) - </a:t>
            </a:r>
            <a:r>
              <a:rPr lang="en-GB" i="1" dirty="0"/>
              <a:t>Re </a:t>
            </a:r>
            <a:r>
              <a:rPr lang="en-GB" i="1" dirty="0" err="1"/>
              <a:t>Paycheck</a:t>
            </a:r>
            <a:r>
              <a:rPr lang="en-GB" i="1" dirty="0"/>
              <a:t> Services 3 Ltd </a:t>
            </a:r>
            <a:r>
              <a:rPr lang="en-GB" dirty="0"/>
              <a:t>[2010] UKSC 51</a:t>
            </a:r>
          </a:p>
          <a:p>
            <a:pPr marL="0" indent="0">
              <a:lnSpc>
                <a:spcPct val="120000"/>
              </a:lnSpc>
              <a:spcBef>
                <a:spcPts val="0"/>
              </a:spcBef>
              <a:buNone/>
            </a:pPr>
            <a:endParaRPr lang="en-GB" dirty="0"/>
          </a:p>
          <a:p>
            <a:pPr>
              <a:lnSpc>
                <a:spcPct val="120000"/>
              </a:lnSpc>
              <a:spcBef>
                <a:spcPts val="0"/>
              </a:spcBef>
            </a:pPr>
            <a:r>
              <a:rPr lang="en-GB" dirty="0"/>
              <a:t>Knowing receipt / Dishonest assistance – </a:t>
            </a:r>
            <a:r>
              <a:rPr lang="en-GB" i="1" dirty="0"/>
              <a:t>Re </a:t>
            </a:r>
            <a:r>
              <a:rPr lang="en-GB" i="1" dirty="0" err="1"/>
              <a:t>Gamenation</a:t>
            </a:r>
            <a:r>
              <a:rPr lang="en-GB" i="1" dirty="0"/>
              <a:t> </a:t>
            </a:r>
            <a:r>
              <a:rPr lang="en-GB" dirty="0"/>
              <a:t>[2023] EWHC 3020 (Ch)</a:t>
            </a:r>
          </a:p>
        </p:txBody>
      </p:sp>
    </p:spTree>
    <p:extLst>
      <p:ext uri="{BB962C8B-B14F-4D97-AF65-F5344CB8AC3E}">
        <p14:creationId xmlns:p14="http://schemas.microsoft.com/office/powerpoint/2010/main" val="3153686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0CA56-5C6B-C8B2-7EFD-BC185D48EE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A199D7-1875-4C97-2579-4E44F5E7464B}"/>
              </a:ext>
            </a:extLst>
          </p:cNvPr>
          <p:cNvSpPr>
            <a:spLocks noGrp="1"/>
          </p:cNvSpPr>
          <p:nvPr>
            <p:ph type="title"/>
          </p:nvPr>
        </p:nvSpPr>
        <p:spPr/>
        <p:txBody>
          <a:bodyPr/>
          <a:lstStyle/>
          <a:p>
            <a:r>
              <a:rPr lang="fr-FR" b="1" dirty="0">
                <a:solidFill>
                  <a:schemeClr val="tx2"/>
                </a:solidFill>
                <a:latin typeface="+mj-lt"/>
              </a:rPr>
              <a:t>Section 212 IA 1986- Scope</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819BBCE1-0B95-3683-E711-5803375E4B42}"/>
              </a:ext>
            </a:extLst>
          </p:cNvPr>
          <p:cNvSpPr>
            <a:spLocks noGrp="1"/>
          </p:cNvSpPr>
          <p:nvPr>
            <p:ph idx="1"/>
          </p:nvPr>
        </p:nvSpPr>
        <p:spPr>
          <a:xfrm>
            <a:off x="838200" y="1797344"/>
            <a:ext cx="10515600" cy="4131341"/>
          </a:xfrm>
        </p:spPr>
        <p:txBody>
          <a:bodyPr>
            <a:noAutofit/>
          </a:bodyPr>
          <a:lstStyle/>
          <a:p>
            <a:pPr marL="0" indent="0" algn="ctr">
              <a:buNone/>
            </a:pPr>
            <a:r>
              <a:rPr lang="en-GB" sz="2000" b="1" u="sng" dirty="0"/>
              <a:t>What claims are covered?</a:t>
            </a:r>
          </a:p>
          <a:p>
            <a:pPr marL="0" indent="0" algn="ctr">
              <a:buNone/>
            </a:pPr>
            <a:endParaRPr lang="en-GB" sz="2000" b="1" u="sng" dirty="0"/>
          </a:p>
          <a:p>
            <a:r>
              <a:rPr lang="en-GB" sz="2000" i="1" dirty="0"/>
              <a:t>Breach of statutory duty (e.g. ss.171-177 CA 2006)</a:t>
            </a:r>
          </a:p>
          <a:p>
            <a:r>
              <a:rPr lang="en-GB" sz="2000" i="1" dirty="0"/>
              <a:t>Breach of fiduciary duty </a:t>
            </a:r>
          </a:p>
          <a:p>
            <a:r>
              <a:rPr lang="en-GB" sz="2000" i="1" dirty="0"/>
              <a:t>Breach of other duty</a:t>
            </a:r>
          </a:p>
        </p:txBody>
      </p:sp>
    </p:spTree>
    <p:extLst>
      <p:ext uri="{BB962C8B-B14F-4D97-AF65-F5344CB8AC3E}">
        <p14:creationId xmlns:p14="http://schemas.microsoft.com/office/powerpoint/2010/main" val="1816170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E558F-8CAB-C649-8AD5-116D436477A9}"/>
              </a:ext>
            </a:extLst>
          </p:cNvPr>
          <p:cNvSpPr>
            <a:spLocks noGrp="1"/>
          </p:cNvSpPr>
          <p:nvPr>
            <p:ph type="title"/>
          </p:nvPr>
        </p:nvSpPr>
        <p:spPr/>
        <p:txBody>
          <a:bodyPr/>
          <a:lstStyle/>
          <a:p>
            <a:r>
              <a:rPr lang="fr-FR" b="1" dirty="0">
                <a:solidFill>
                  <a:schemeClr val="tx2"/>
                </a:solidFill>
                <a:latin typeface="+mj-lt"/>
              </a:rPr>
              <a:t>Section 212 IA 1986- Scope</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A1A7AB33-CB5C-D641-B2D9-D8655B756824}"/>
              </a:ext>
            </a:extLst>
          </p:cNvPr>
          <p:cNvSpPr>
            <a:spLocks noGrp="1"/>
          </p:cNvSpPr>
          <p:nvPr>
            <p:ph idx="1"/>
          </p:nvPr>
        </p:nvSpPr>
        <p:spPr/>
        <p:txBody>
          <a:bodyPr>
            <a:normAutofit fontScale="62500" lnSpcReduction="20000"/>
          </a:bodyPr>
          <a:lstStyle/>
          <a:p>
            <a:pPr marL="0" indent="0" algn="ctr">
              <a:buNone/>
            </a:pPr>
            <a:r>
              <a:rPr lang="en-GB" b="1" u="sng" dirty="0"/>
              <a:t>Examples</a:t>
            </a:r>
          </a:p>
          <a:p>
            <a:pPr marL="0" indent="0" algn="ctr">
              <a:buNone/>
            </a:pPr>
            <a:endParaRPr lang="en-GB" b="1" u="sng" dirty="0"/>
          </a:p>
          <a:p>
            <a:r>
              <a:rPr lang="en-GB" i="1" dirty="0"/>
              <a:t>Re Shahi Tandoori Restaurant Ltd </a:t>
            </a:r>
            <a:r>
              <a:rPr lang="en-GB" dirty="0"/>
              <a:t>[2021] EWHC 337 (Ch) - “</a:t>
            </a:r>
            <a:r>
              <a:rPr lang="en-GB" i="1" dirty="0"/>
              <a:t>an illicit removal of cash from the Company</a:t>
            </a:r>
            <a:r>
              <a:rPr lang="en-GB" dirty="0"/>
              <a:t>”</a:t>
            </a:r>
          </a:p>
          <a:p>
            <a:endParaRPr lang="en-GB" dirty="0"/>
          </a:p>
          <a:p>
            <a:r>
              <a:rPr lang="en-GB" i="1" dirty="0"/>
              <a:t>Re IAHP Group Holdings Limited </a:t>
            </a:r>
            <a:r>
              <a:rPr lang="en-GB" dirty="0"/>
              <a:t>[2025] EWHC 2069 (Ch) - alleged “</a:t>
            </a:r>
            <a:r>
              <a:rPr lang="en-GB" i="1" dirty="0"/>
              <a:t>misapplication of the Company’s funds</a:t>
            </a:r>
            <a:r>
              <a:rPr lang="en-GB" dirty="0"/>
              <a:t>”</a:t>
            </a:r>
          </a:p>
          <a:p>
            <a:endParaRPr lang="en-GB" dirty="0"/>
          </a:p>
          <a:p>
            <a:r>
              <a:rPr lang="it-IT" i="1" dirty="0"/>
              <a:t>BTI v Sequana </a:t>
            </a:r>
            <a:r>
              <a:rPr lang="it-IT" dirty="0"/>
              <a:t>[2022] UKSC 25; [2024] A.C. 211 – distributing lawful dividiend in breach of creditor duty</a:t>
            </a:r>
          </a:p>
          <a:p>
            <a:pPr marL="0" indent="0">
              <a:buNone/>
            </a:pPr>
            <a:endParaRPr lang="it-IT" dirty="0"/>
          </a:p>
          <a:p>
            <a:r>
              <a:rPr lang="it-IT" i="1" dirty="0"/>
              <a:t>Re Mama Milla Ltd </a:t>
            </a:r>
            <a:r>
              <a:rPr lang="it-IT" dirty="0"/>
              <a:t>[2015] EWCA Civ 1140 – negligent liquidator </a:t>
            </a:r>
          </a:p>
          <a:p>
            <a:endParaRPr lang="it-IT" dirty="0"/>
          </a:p>
          <a:p>
            <a:r>
              <a:rPr lang="en-GB" i="1" dirty="0"/>
              <a:t>Re BHS Group Ltd </a:t>
            </a:r>
            <a:r>
              <a:rPr lang="en-GB" dirty="0"/>
              <a:t>[2024] EWHC 1417 (Ch) –misfeasance trading</a:t>
            </a:r>
          </a:p>
          <a:p>
            <a:endParaRPr lang="it-IT" dirty="0"/>
          </a:p>
          <a:p>
            <a:endParaRPr lang="en-GB" dirty="0"/>
          </a:p>
          <a:p>
            <a:endParaRPr lang="en-GB" dirty="0"/>
          </a:p>
          <a:p>
            <a:endParaRPr lang="en-GB" dirty="0"/>
          </a:p>
        </p:txBody>
      </p:sp>
    </p:spTree>
    <p:extLst>
      <p:ext uri="{BB962C8B-B14F-4D97-AF65-F5344CB8AC3E}">
        <p14:creationId xmlns:p14="http://schemas.microsoft.com/office/powerpoint/2010/main" val="2558681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20051-ED66-0555-9057-9084B4EA54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7B6583-94D5-2970-DA5C-11B1498ABBD0}"/>
              </a:ext>
            </a:extLst>
          </p:cNvPr>
          <p:cNvSpPr>
            <a:spLocks noGrp="1"/>
          </p:cNvSpPr>
          <p:nvPr>
            <p:ph type="title"/>
          </p:nvPr>
        </p:nvSpPr>
        <p:spPr/>
        <p:txBody>
          <a:bodyPr/>
          <a:lstStyle/>
          <a:p>
            <a:r>
              <a:rPr lang="fr-FR" b="1" dirty="0">
                <a:solidFill>
                  <a:schemeClr val="tx2"/>
                </a:solidFill>
                <a:latin typeface="+mj-lt"/>
              </a:rPr>
              <a:t>Section 212 IA 1986- Scope</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12F8D8EB-BFF1-72EF-CEE7-3FBC8792DBA8}"/>
              </a:ext>
            </a:extLst>
          </p:cNvPr>
          <p:cNvSpPr>
            <a:spLocks noGrp="1"/>
          </p:cNvSpPr>
          <p:nvPr>
            <p:ph idx="1"/>
          </p:nvPr>
        </p:nvSpPr>
        <p:spPr/>
        <p:txBody>
          <a:bodyPr>
            <a:normAutofit/>
          </a:bodyPr>
          <a:lstStyle/>
          <a:p>
            <a:pPr marL="0" indent="0" algn="ctr">
              <a:buNone/>
            </a:pPr>
            <a:r>
              <a:rPr lang="en-GB" sz="2400" b="1" u="sng" dirty="0"/>
              <a:t>Examples</a:t>
            </a:r>
          </a:p>
          <a:p>
            <a:pPr marL="0" indent="0">
              <a:buNone/>
            </a:pPr>
            <a:endParaRPr lang="en-GB" sz="2400" dirty="0"/>
          </a:p>
          <a:p>
            <a:r>
              <a:rPr lang="en-GB" sz="2400" dirty="0"/>
              <a:t>Not a claim for unlawful dividends (s.847 CA 2006)</a:t>
            </a:r>
          </a:p>
          <a:p>
            <a:endParaRPr lang="en-GB" sz="2400" dirty="0"/>
          </a:p>
          <a:p>
            <a:r>
              <a:rPr lang="en-GB" sz="2400" dirty="0"/>
              <a:t>Not a </a:t>
            </a:r>
            <a:r>
              <a:rPr lang="en-GB" sz="2400" dirty="0" err="1"/>
              <a:t>TuV</a:t>
            </a:r>
            <a:r>
              <a:rPr lang="en-GB" sz="2400" dirty="0"/>
              <a:t> (s.238 IA 1986) or preference (s.239 IA 1986) claim</a:t>
            </a:r>
          </a:p>
          <a:p>
            <a:endParaRPr lang="en-GB" sz="2400" dirty="0"/>
          </a:p>
          <a:p>
            <a:r>
              <a:rPr lang="en-GB" sz="2400" dirty="0"/>
              <a:t>Not a debt claim (e.g. unpaid directors’ loan)</a:t>
            </a:r>
          </a:p>
          <a:p>
            <a:pPr marL="0" indent="0">
              <a:buNone/>
            </a:pPr>
            <a:endParaRPr lang="en-GB" sz="2400" dirty="0"/>
          </a:p>
        </p:txBody>
      </p:sp>
    </p:spTree>
    <p:extLst>
      <p:ext uri="{BB962C8B-B14F-4D97-AF65-F5344CB8AC3E}">
        <p14:creationId xmlns:p14="http://schemas.microsoft.com/office/powerpoint/2010/main" val="1579000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BA6F8-E28A-0959-3773-2F92D0E567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00C581-5046-464D-17F4-06FCFB6260AE}"/>
              </a:ext>
            </a:extLst>
          </p:cNvPr>
          <p:cNvSpPr>
            <a:spLocks noGrp="1"/>
          </p:cNvSpPr>
          <p:nvPr>
            <p:ph type="title"/>
          </p:nvPr>
        </p:nvSpPr>
        <p:spPr/>
        <p:txBody>
          <a:bodyPr/>
          <a:lstStyle/>
          <a:p>
            <a:r>
              <a:rPr lang="fr-FR" b="1" dirty="0">
                <a:solidFill>
                  <a:schemeClr val="tx2"/>
                </a:solidFill>
                <a:latin typeface="+mj-lt"/>
              </a:rPr>
              <a:t>Section 212 IA 1986- Scope</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70241294-C0D5-D24A-3805-A511027251CE}"/>
              </a:ext>
            </a:extLst>
          </p:cNvPr>
          <p:cNvSpPr>
            <a:spLocks noGrp="1"/>
          </p:cNvSpPr>
          <p:nvPr>
            <p:ph idx="1"/>
          </p:nvPr>
        </p:nvSpPr>
        <p:spPr/>
        <p:txBody>
          <a:bodyPr>
            <a:normAutofit fontScale="85000" lnSpcReduction="20000"/>
          </a:bodyPr>
          <a:lstStyle/>
          <a:p>
            <a:pPr marL="0" indent="0" algn="ctr">
              <a:buNone/>
            </a:pPr>
            <a:r>
              <a:rPr lang="en-GB" sz="2400" b="1" u="sng" dirty="0"/>
              <a:t>Examples</a:t>
            </a:r>
            <a:endParaRPr lang="en-GB" sz="2400" dirty="0"/>
          </a:p>
          <a:p>
            <a:r>
              <a:rPr lang="en-GB" sz="2400" dirty="0"/>
              <a:t>BUT…</a:t>
            </a:r>
          </a:p>
          <a:p>
            <a:endParaRPr lang="en-GB" sz="2400" dirty="0"/>
          </a:p>
          <a:p>
            <a:r>
              <a:rPr lang="en-GB" sz="2400" dirty="0"/>
              <a:t>If such claims may be characterised as a breach of duty claim, they can be brought pursuant to s.212 –</a:t>
            </a:r>
          </a:p>
          <a:p>
            <a:endParaRPr lang="en-GB" sz="2400" dirty="0"/>
          </a:p>
          <a:p>
            <a:pPr lvl="1"/>
            <a:r>
              <a:rPr lang="en-GB" sz="2000" i="1" dirty="0"/>
              <a:t>Preference- </a:t>
            </a:r>
            <a:r>
              <a:rPr lang="en-GB" sz="2000" i="1" dirty="0" err="1"/>
              <a:t>Kelmanson</a:t>
            </a:r>
            <a:r>
              <a:rPr lang="en-GB" sz="2000" i="1" dirty="0"/>
              <a:t> v Gallagher </a:t>
            </a:r>
            <a:r>
              <a:rPr lang="en-GB" sz="2000" dirty="0"/>
              <a:t>[2022] EWHC 395 (Ch)</a:t>
            </a:r>
          </a:p>
          <a:p>
            <a:pPr lvl="1"/>
            <a:r>
              <a:rPr lang="en-GB" sz="2000" dirty="0"/>
              <a:t>Unlawful dividends/</a:t>
            </a:r>
            <a:r>
              <a:rPr lang="en-GB" sz="2000" dirty="0" err="1"/>
              <a:t>TuV</a:t>
            </a:r>
            <a:r>
              <a:rPr lang="en-GB" sz="2000" dirty="0"/>
              <a:t>- </a:t>
            </a:r>
            <a:r>
              <a:rPr lang="en-GB" sz="2000" i="1" dirty="0"/>
              <a:t>Re MM Apartment Letting Ltd </a:t>
            </a:r>
            <a:r>
              <a:rPr lang="en-GB" sz="2000" dirty="0"/>
              <a:t>[2024] EWHC 832 (Ch) </a:t>
            </a:r>
          </a:p>
          <a:p>
            <a:pPr lvl="1"/>
            <a:r>
              <a:rPr lang="en-GB" sz="2000" dirty="0"/>
              <a:t>Directors loan account involved a breach of duty- </a:t>
            </a:r>
            <a:r>
              <a:rPr lang="en-GB" sz="2000" i="1" dirty="0"/>
              <a:t>Re Saint George Investment Holdings Ltd </a:t>
            </a:r>
            <a:r>
              <a:rPr lang="en-GB" sz="2000" dirty="0"/>
              <a:t>[2020] EWHC 2965 (Ch)</a:t>
            </a:r>
          </a:p>
          <a:p>
            <a:pPr marL="0" indent="0">
              <a:buNone/>
            </a:pPr>
            <a:endParaRPr lang="en-GB" sz="2400" dirty="0"/>
          </a:p>
          <a:p>
            <a:r>
              <a:rPr lang="en-GB" sz="2400" dirty="0"/>
              <a:t>Beware: claim must be proved positively and the statutory presumptions cannot be relied upon to reverse the burden of proof - </a:t>
            </a:r>
            <a:r>
              <a:rPr lang="en-GB" sz="2400" i="1" dirty="0"/>
              <a:t>Re Oxford Pharmaceuticals Limited </a:t>
            </a:r>
            <a:r>
              <a:rPr lang="en-GB" sz="2400" dirty="0"/>
              <a:t>[2009] EWHC 1753 (Ch)</a:t>
            </a:r>
          </a:p>
        </p:txBody>
      </p:sp>
    </p:spTree>
    <p:extLst>
      <p:ext uri="{BB962C8B-B14F-4D97-AF65-F5344CB8AC3E}">
        <p14:creationId xmlns:p14="http://schemas.microsoft.com/office/powerpoint/2010/main" val="837042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2B2A8-676B-7922-D78F-DA961852F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968838-324B-4230-E335-37F30DF18260}"/>
              </a:ext>
            </a:extLst>
          </p:cNvPr>
          <p:cNvSpPr>
            <a:spLocks noGrp="1"/>
          </p:cNvSpPr>
          <p:nvPr>
            <p:ph type="title"/>
          </p:nvPr>
        </p:nvSpPr>
        <p:spPr/>
        <p:txBody>
          <a:bodyPr/>
          <a:lstStyle/>
          <a:p>
            <a:r>
              <a:rPr lang="fr-FR" b="1" dirty="0">
                <a:solidFill>
                  <a:schemeClr val="tx2"/>
                </a:solidFill>
                <a:latin typeface="+mj-lt"/>
              </a:rPr>
              <a:t>Section 212 IA 1986- Scope</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1632B176-5676-7C1E-7B4D-0F46E3BAF34D}"/>
              </a:ext>
            </a:extLst>
          </p:cNvPr>
          <p:cNvSpPr>
            <a:spLocks noGrp="1"/>
          </p:cNvSpPr>
          <p:nvPr>
            <p:ph idx="1"/>
          </p:nvPr>
        </p:nvSpPr>
        <p:spPr/>
        <p:txBody>
          <a:bodyPr>
            <a:normAutofit fontScale="92500" lnSpcReduction="10000"/>
          </a:bodyPr>
          <a:lstStyle/>
          <a:p>
            <a:pPr marL="0" indent="0">
              <a:buNone/>
            </a:pPr>
            <a:endParaRPr lang="en-GB" dirty="0"/>
          </a:p>
          <a:p>
            <a:pPr marL="0" indent="0">
              <a:buNone/>
            </a:pPr>
            <a:r>
              <a:rPr lang="en-GB" dirty="0"/>
              <a:t>IAA and Part 7 Claim Form claims</a:t>
            </a:r>
          </a:p>
          <a:p>
            <a:pPr marL="0" indent="0">
              <a:buNone/>
            </a:pPr>
            <a:endParaRPr lang="en-GB" dirty="0"/>
          </a:p>
          <a:p>
            <a:r>
              <a:rPr lang="en-GB" dirty="0"/>
              <a:t>Issue IAA (rule 1.35 IR 2016) in ICC with witness statement and draft order (seek permission for pleadings)</a:t>
            </a:r>
          </a:p>
          <a:p>
            <a:endParaRPr lang="en-GB" dirty="0"/>
          </a:p>
          <a:p>
            <a:r>
              <a:rPr lang="en-GB" dirty="0"/>
              <a:t>Issue Part 7 claim form in Business List (particulars of claim)</a:t>
            </a:r>
          </a:p>
          <a:p>
            <a:endParaRPr lang="en-GB" dirty="0"/>
          </a:p>
          <a:p>
            <a:r>
              <a:rPr lang="en-GB" dirty="0"/>
              <a:t>Application to transfer and consolidate with Part 7 claim</a:t>
            </a:r>
          </a:p>
        </p:txBody>
      </p:sp>
    </p:spTree>
    <p:extLst>
      <p:ext uri="{BB962C8B-B14F-4D97-AF65-F5344CB8AC3E}">
        <p14:creationId xmlns:p14="http://schemas.microsoft.com/office/powerpoint/2010/main" val="6826357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AD4BE-72E2-4F67-E2D7-AF6FEC9928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1568E-BE38-7D8B-DDC4-E4CC541C0AD0}"/>
              </a:ext>
            </a:extLst>
          </p:cNvPr>
          <p:cNvSpPr>
            <a:spLocks noGrp="1"/>
          </p:cNvSpPr>
          <p:nvPr>
            <p:ph type="title"/>
          </p:nvPr>
        </p:nvSpPr>
        <p:spPr/>
        <p:txBody>
          <a:bodyPr/>
          <a:lstStyle/>
          <a:p>
            <a:r>
              <a:rPr lang="fr-FR" b="1" dirty="0">
                <a:solidFill>
                  <a:schemeClr val="tx2"/>
                </a:solidFill>
                <a:latin typeface="+mj-lt"/>
              </a:rPr>
              <a:t>Section 212 IA 1986- Practical considerations – pre-action</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3E366EF0-4FB1-22E4-92EE-8E2FA69A2D62}"/>
              </a:ext>
            </a:extLst>
          </p:cNvPr>
          <p:cNvSpPr>
            <a:spLocks noGrp="1"/>
          </p:cNvSpPr>
          <p:nvPr>
            <p:ph idx="1"/>
          </p:nvPr>
        </p:nvSpPr>
        <p:spPr/>
        <p:txBody>
          <a:bodyPr>
            <a:normAutofit fontScale="92500" lnSpcReduction="20000"/>
          </a:bodyPr>
          <a:lstStyle/>
          <a:p>
            <a:pPr marL="914400" lvl="1" indent="-457200">
              <a:buAutoNum type="arabicPeriod"/>
            </a:pPr>
            <a:endParaRPr lang="en-GB" dirty="0"/>
          </a:p>
          <a:p>
            <a:pPr lvl="1"/>
            <a:r>
              <a:rPr lang="en-GB" dirty="0"/>
              <a:t>Pre-action protocol -  Practice Direction on Pre-Action Conduct (PDPAC)</a:t>
            </a:r>
          </a:p>
          <a:p>
            <a:pPr marL="457200" lvl="1" indent="0">
              <a:buNone/>
            </a:pPr>
            <a:endParaRPr lang="en-GB" dirty="0"/>
          </a:p>
          <a:p>
            <a:pPr lvl="1"/>
            <a:r>
              <a:rPr lang="en-GB" dirty="0"/>
              <a:t>Section 234 IA 1986 (Delivery of Company Property): Allows a liquidator to obtain a court order for the delivery up of company records (books, papers, computer data) held by any person.</a:t>
            </a:r>
          </a:p>
          <a:p>
            <a:pPr marL="457200" lvl="1" indent="0">
              <a:buNone/>
            </a:pPr>
            <a:endParaRPr lang="en-GB" dirty="0"/>
          </a:p>
          <a:p>
            <a:pPr lvl="1"/>
            <a:r>
              <a:rPr lang="en-GB" dirty="0"/>
              <a:t>Section 235 IA 1986 (Duty to Cooperate): Requires former officers and relevant individuals to attend on the liquidator and provide information regarding the company's affairs.</a:t>
            </a:r>
          </a:p>
          <a:p>
            <a:pPr lvl="1"/>
            <a:endParaRPr lang="en-GB" dirty="0"/>
          </a:p>
          <a:p>
            <a:pPr lvl="1"/>
            <a:r>
              <a:rPr lang="en-GB" dirty="0"/>
              <a:t>Section 236 IA 1986 (Inquiry Powers): Enables the liquidator to apply for a court order for the production of documents or for individuals to be examined in court to gather information on the company’s business, dealings, or property.</a:t>
            </a:r>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956383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0CAF0-120C-0F1B-2300-4A394331FD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F7BFFA-3B1A-FC46-6100-6BD6C1395113}"/>
              </a:ext>
            </a:extLst>
          </p:cNvPr>
          <p:cNvSpPr>
            <a:spLocks noGrp="1"/>
          </p:cNvSpPr>
          <p:nvPr>
            <p:ph type="title"/>
          </p:nvPr>
        </p:nvSpPr>
        <p:spPr/>
        <p:txBody>
          <a:bodyPr/>
          <a:lstStyle/>
          <a:p>
            <a:r>
              <a:rPr lang="fr-FR" b="1" dirty="0">
                <a:solidFill>
                  <a:schemeClr val="tx2"/>
                </a:solidFill>
                <a:latin typeface="+mj-lt"/>
              </a:rPr>
              <a:t>Section 212 IA 1986- Practical considerations – pleadings</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5210E81F-43FC-898A-01B9-4A0732E7B2BD}"/>
              </a:ext>
            </a:extLst>
          </p:cNvPr>
          <p:cNvSpPr>
            <a:spLocks noGrp="1"/>
          </p:cNvSpPr>
          <p:nvPr>
            <p:ph idx="1"/>
          </p:nvPr>
        </p:nvSpPr>
        <p:spPr/>
        <p:txBody>
          <a:bodyPr>
            <a:normAutofit lnSpcReduction="10000"/>
          </a:bodyPr>
          <a:lstStyle/>
          <a:p>
            <a:pPr marL="914400" lvl="1" indent="-457200">
              <a:buAutoNum type="arabicPeriod"/>
            </a:pPr>
            <a:endParaRPr lang="en-GB" dirty="0"/>
          </a:p>
          <a:p>
            <a:pPr lvl="1"/>
            <a:r>
              <a:rPr lang="en-GB" dirty="0"/>
              <a:t>Consider pleadings at outset- may save time/delay</a:t>
            </a:r>
          </a:p>
          <a:p>
            <a:pPr marL="457200" lvl="1" indent="0">
              <a:buNone/>
            </a:pPr>
            <a:endParaRPr lang="en-GB" dirty="0"/>
          </a:p>
          <a:p>
            <a:pPr lvl="1"/>
            <a:r>
              <a:rPr lang="en-GB" dirty="0"/>
              <a:t>Court can order under rule 12.11 IR 2016</a:t>
            </a:r>
          </a:p>
          <a:p>
            <a:pPr lvl="1"/>
            <a:endParaRPr lang="en-GB" dirty="0"/>
          </a:p>
          <a:p>
            <a:pPr lvl="1"/>
            <a:r>
              <a:rPr lang="en-GB" dirty="0"/>
              <a:t>Provide with application and seek permission to rely</a:t>
            </a:r>
          </a:p>
          <a:p>
            <a:pPr lvl="1"/>
            <a:endParaRPr lang="en-GB" dirty="0"/>
          </a:p>
          <a:p>
            <a:pPr lvl="1"/>
            <a:r>
              <a:rPr lang="en-GB" dirty="0"/>
              <a:t>Still need evidence</a:t>
            </a:r>
          </a:p>
          <a:p>
            <a:pPr lvl="1"/>
            <a:endParaRPr lang="en-GB" dirty="0"/>
          </a:p>
          <a:p>
            <a:pPr lvl="1"/>
            <a:r>
              <a:rPr lang="en-GB" dirty="0"/>
              <a:t>Is initial evidence superseded by later pleadings and further evidence - </a:t>
            </a:r>
            <a:r>
              <a:rPr lang="en-GB" i="1" dirty="0"/>
              <a:t>Re Guardian Care Homes (West) Ltd </a:t>
            </a:r>
            <a:r>
              <a:rPr lang="en-GB" dirty="0"/>
              <a:t>[2018] EWHC 2664 (Ch) </a:t>
            </a:r>
          </a:p>
          <a:p>
            <a:pPr lvl="1"/>
            <a:endParaRPr lang="en-GB" dirty="0"/>
          </a:p>
          <a:p>
            <a:pPr marL="457200" lvl="1" indent="0">
              <a:buNone/>
            </a:pPr>
            <a:endParaRPr lang="en-GB" dirty="0"/>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25879415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7058E-F94E-33BF-11C9-5FC3E5656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BE2FF-D6E8-3308-BA7B-A0002BC82DC5}"/>
              </a:ext>
            </a:extLst>
          </p:cNvPr>
          <p:cNvSpPr>
            <a:spLocks noGrp="1"/>
          </p:cNvSpPr>
          <p:nvPr>
            <p:ph type="title"/>
          </p:nvPr>
        </p:nvSpPr>
        <p:spPr/>
        <p:txBody>
          <a:bodyPr/>
          <a:lstStyle/>
          <a:p>
            <a:r>
              <a:rPr lang="fr-FR" b="1" dirty="0">
                <a:solidFill>
                  <a:schemeClr val="tx2"/>
                </a:solidFill>
                <a:latin typeface="+mj-lt"/>
              </a:rPr>
              <a:t>Section 212 IA 1986- Practical considerations – case management</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AD09C34E-A197-0C59-F523-5EF797B468E3}"/>
              </a:ext>
            </a:extLst>
          </p:cNvPr>
          <p:cNvSpPr>
            <a:spLocks noGrp="1"/>
          </p:cNvSpPr>
          <p:nvPr>
            <p:ph idx="1"/>
          </p:nvPr>
        </p:nvSpPr>
        <p:spPr/>
        <p:txBody>
          <a:bodyPr>
            <a:normAutofit fontScale="70000" lnSpcReduction="20000"/>
          </a:bodyPr>
          <a:lstStyle/>
          <a:p>
            <a:pPr marL="914400" lvl="1" indent="-457200">
              <a:buAutoNum type="arabicPeriod"/>
            </a:pPr>
            <a:endParaRPr lang="en-GB" dirty="0"/>
          </a:p>
          <a:p>
            <a:pPr lvl="1"/>
            <a:r>
              <a:rPr lang="en-GB" dirty="0"/>
              <a:t>ICC no longer listing initial 15-minute directions hearing</a:t>
            </a:r>
          </a:p>
          <a:p>
            <a:pPr marL="457200" lvl="1" indent="0">
              <a:buNone/>
            </a:pPr>
            <a:endParaRPr lang="en-GB" dirty="0"/>
          </a:p>
          <a:p>
            <a:pPr lvl="1"/>
            <a:r>
              <a:rPr lang="en-GB" dirty="0"/>
              <a:t>Transfer to CCLC</a:t>
            </a:r>
          </a:p>
          <a:p>
            <a:pPr marL="457200" lvl="1" indent="0">
              <a:buNone/>
            </a:pPr>
            <a:endParaRPr lang="en-GB" dirty="0"/>
          </a:p>
          <a:p>
            <a:pPr lvl="1"/>
            <a:r>
              <a:rPr lang="en-GB" dirty="0"/>
              <a:t>Standard directions</a:t>
            </a:r>
          </a:p>
          <a:p>
            <a:pPr lvl="1"/>
            <a:endParaRPr lang="en-GB" dirty="0"/>
          </a:p>
          <a:p>
            <a:pPr lvl="1"/>
            <a:r>
              <a:rPr lang="en-GB" dirty="0"/>
              <a:t>Seek alternative directions:</a:t>
            </a:r>
          </a:p>
          <a:p>
            <a:pPr marL="457200" lvl="1" indent="0">
              <a:buNone/>
            </a:pPr>
            <a:endParaRPr lang="en-GB" dirty="0"/>
          </a:p>
          <a:p>
            <a:pPr lvl="2"/>
            <a:r>
              <a:rPr lang="en-GB" dirty="0"/>
              <a:t>Disclosure/inspection</a:t>
            </a:r>
          </a:p>
          <a:p>
            <a:pPr lvl="2"/>
            <a:r>
              <a:rPr lang="en-GB" dirty="0"/>
              <a:t>Evidence</a:t>
            </a:r>
          </a:p>
          <a:p>
            <a:pPr lvl="2"/>
            <a:r>
              <a:rPr lang="en-GB" dirty="0"/>
              <a:t>Makers of witness statements to attend trial</a:t>
            </a:r>
          </a:p>
          <a:p>
            <a:pPr marL="914400" lvl="2" indent="0">
              <a:buNone/>
            </a:pPr>
            <a:endParaRPr lang="en-GB" dirty="0"/>
          </a:p>
          <a:p>
            <a:pPr lvl="1"/>
            <a:r>
              <a:rPr lang="en-GB" dirty="0"/>
              <a:t>Interim relief- freezing order / proprietary injunction? </a:t>
            </a:r>
            <a:r>
              <a:rPr lang="en-GB" i="1" dirty="0"/>
              <a:t>Re IAHP Group Holdings Limited</a:t>
            </a:r>
            <a:r>
              <a:rPr lang="en-GB" dirty="0"/>
              <a:t> [2025] EWHC 2069 (Ch) </a:t>
            </a:r>
          </a:p>
          <a:p>
            <a:pPr marL="457200" lvl="1" indent="0">
              <a:buNone/>
            </a:pPr>
            <a:endParaRPr lang="en-GB" dirty="0"/>
          </a:p>
          <a:p>
            <a:pPr lvl="1"/>
            <a:r>
              <a:rPr lang="en-GB" dirty="0"/>
              <a:t>Service</a:t>
            </a:r>
          </a:p>
          <a:p>
            <a:pPr lvl="1"/>
            <a:endParaRPr lang="en-GB" dirty="0"/>
          </a:p>
          <a:p>
            <a:pPr lvl="1"/>
            <a:endParaRPr lang="en-GB" dirty="0"/>
          </a:p>
          <a:p>
            <a:pPr lvl="1"/>
            <a:endParaRPr lang="en-GB" dirty="0"/>
          </a:p>
          <a:p>
            <a:pPr lvl="1"/>
            <a:endParaRPr lang="en-GB" dirty="0"/>
          </a:p>
          <a:p>
            <a:pPr lvl="1"/>
            <a:endParaRPr lang="en-GB" dirty="0"/>
          </a:p>
          <a:p>
            <a:pPr lvl="1"/>
            <a:endParaRPr lang="en-GB" dirty="0"/>
          </a:p>
          <a:p>
            <a:pPr lvl="1"/>
            <a:endParaRPr lang="en-GB" dirty="0"/>
          </a:p>
          <a:p>
            <a:pPr lvl="1"/>
            <a:endParaRPr lang="en-GB" dirty="0"/>
          </a:p>
          <a:p>
            <a:pPr marL="457200" lvl="1" indent="0">
              <a:buNone/>
            </a:pPr>
            <a:endParaRPr lang="en-GB" dirty="0"/>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702727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0EEBD-0914-4F33-8D7B-9199CC6881AB}"/>
              </a:ext>
            </a:extLst>
          </p:cNvPr>
          <p:cNvSpPr>
            <a:spLocks noGrp="1"/>
          </p:cNvSpPr>
          <p:nvPr>
            <p:ph type="ctrTitle"/>
          </p:nvPr>
        </p:nvSpPr>
        <p:spPr>
          <a:xfrm>
            <a:off x="4102720" y="2531844"/>
            <a:ext cx="7670180" cy="1899479"/>
          </a:xfrm>
        </p:spPr>
        <p:txBody>
          <a:bodyPr anchor="t">
            <a:normAutofit/>
          </a:bodyPr>
          <a:lstStyle/>
          <a:p>
            <a:br>
              <a:rPr lang="en-US" sz="3100" dirty="0"/>
            </a:br>
            <a:r>
              <a:rPr lang="en-US" sz="3100" dirty="0"/>
              <a:t>Back to basics: Winding up Petitions and common pitfalls</a:t>
            </a:r>
            <a:endParaRPr lang="en-GB" sz="3100" dirty="0"/>
          </a:p>
        </p:txBody>
      </p:sp>
      <p:sp>
        <p:nvSpPr>
          <p:cNvPr id="6" name="Subtitle 5">
            <a:extLst>
              <a:ext uri="{FF2B5EF4-FFF2-40B4-BE49-F238E27FC236}">
                <a16:creationId xmlns:a16="http://schemas.microsoft.com/office/drawing/2014/main" id="{2CE428DF-A006-8547-8B1D-C67A7BD0D95A}"/>
              </a:ext>
            </a:extLst>
          </p:cNvPr>
          <p:cNvSpPr>
            <a:spLocks noGrp="1"/>
          </p:cNvSpPr>
          <p:nvPr>
            <p:ph type="subTitle" idx="1"/>
          </p:nvPr>
        </p:nvSpPr>
        <p:spPr>
          <a:xfrm>
            <a:off x="8872654" y="4573949"/>
            <a:ext cx="3319346" cy="1192979"/>
          </a:xfrm>
        </p:spPr>
        <p:txBody>
          <a:bodyPr>
            <a:normAutofit/>
          </a:bodyPr>
          <a:lstStyle/>
          <a:p>
            <a:r>
              <a:rPr lang="en-GB" dirty="0">
                <a:latin typeface="+mn-lt"/>
              </a:rPr>
              <a:t>Daniel Doig </a:t>
            </a:r>
          </a:p>
          <a:p>
            <a:r>
              <a:rPr lang="en-GB" dirty="0">
                <a:latin typeface="+mn-lt"/>
              </a:rPr>
              <a:t>Barrister </a:t>
            </a:r>
          </a:p>
          <a:p>
            <a:endParaRPr lang="en-GB" dirty="0">
              <a:latin typeface="+mn-lt"/>
            </a:endParaRPr>
          </a:p>
        </p:txBody>
      </p:sp>
    </p:spTree>
    <p:extLst>
      <p:ext uri="{BB962C8B-B14F-4D97-AF65-F5344CB8AC3E}">
        <p14:creationId xmlns:p14="http://schemas.microsoft.com/office/powerpoint/2010/main" val="1582829746"/>
      </p:ext>
    </p:extLst>
  </p:cSld>
  <p:clrMapOvr>
    <a:masterClrMapping/>
  </p:clrMapOvr>
  <mc:AlternateContent xmlns:mc="http://schemas.openxmlformats.org/markup-compatibility/2006" xmlns:p14="http://schemas.microsoft.com/office/powerpoint/2010/main">
    <mc:Choice Requires="p14">
      <p:transition spd="slow" p14:dur="2000" advTm="46544"/>
    </mc:Choice>
    <mc:Fallback xmlns="">
      <p:transition spd="slow" advTm="46544"/>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0D4D1-990B-FD44-9DB5-FED7FBD748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C4EEE7-93AC-7BC0-A4D3-60C1E7E2B65D}"/>
              </a:ext>
            </a:extLst>
          </p:cNvPr>
          <p:cNvSpPr>
            <a:spLocks noGrp="1"/>
          </p:cNvSpPr>
          <p:nvPr>
            <p:ph type="title"/>
          </p:nvPr>
        </p:nvSpPr>
        <p:spPr/>
        <p:txBody>
          <a:bodyPr/>
          <a:lstStyle/>
          <a:p>
            <a:r>
              <a:rPr lang="fr-FR" b="1" dirty="0">
                <a:solidFill>
                  <a:schemeClr val="tx2"/>
                </a:solidFill>
                <a:latin typeface="+mj-lt"/>
              </a:rPr>
              <a:t>Section 212 IA 1986- Practical considerations – remedy</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32AAC296-228D-3660-D867-97B208CED62B}"/>
              </a:ext>
            </a:extLst>
          </p:cNvPr>
          <p:cNvSpPr>
            <a:spLocks noGrp="1"/>
          </p:cNvSpPr>
          <p:nvPr>
            <p:ph idx="1"/>
          </p:nvPr>
        </p:nvSpPr>
        <p:spPr/>
        <p:txBody>
          <a:bodyPr>
            <a:normAutofit fontScale="92500" lnSpcReduction="10000"/>
          </a:bodyPr>
          <a:lstStyle/>
          <a:p>
            <a:pPr marL="914400" lvl="1" indent="-457200">
              <a:buAutoNum type="arabicPeriod"/>
            </a:pPr>
            <a:endParaRPr lang="en-GB" dirty="0"/>
          </a:p>
          <a:p>
            <a:pPr lvl="1"/>
            <a:r>
              <a:rPr lang="en-GB" dirty="0"/>
              <a:t>S.212(3)- The court: “</a:t>
            </a:r>
            <a:r>
              <a:rPr lang="en-GB" i="1" dirty="0"/>
              <a:t>may, compel him–</a:t>
            </a:r>
          </a:p>
          <a:p>
            <a:pPr marL="457200" lvl="1" indent="0">
              <a:buNone/>
            </a:pPr>
            <a:endParaRPr lang="en-GB" i="1" dirty="0"/>
          </a:p>
          <a:p>
            <a:pPr marL="914400" lvl="2" indent="0">
              <a:buNone/>
            </a:pPr>
            <a:r>
              <a:rPr lang="en-GB" i="1" dirty="0"/>
              <a:t>(a) to repay, restore or account for the money or property or any part of it, with interest at such rate as the court thinks just, or</a:t>
            </a:r>
          </a:p>
          <a:p>
            <a:pPr marL="914400" lvl="2" indent="0">
              <a:buNone/>
            </a:pPr>
            <a:endParaRPr lang="en-GB" i="1" dirty="0"/>
          </a:p>
          <a:p>
            <a:pPr marL="914400" lvl="2" indent="0">
              <a:buNone/>
            </a:pPr>
            <a:r>
              <a:rPr lang="en-GB" i="1" dirty="0"/>
              <a:t>(b) to contribute such sum to the company’s assets by way of compensation in respect of the misfeasance or breach of fiduciary or other duty as the court thinks just.”</a:t>
            </a:r>
          </a:p>
          <a:p>
            <a:pPr marL="457200" lvl="1" indent="0">
              <a:buNone/>
            </a:pPr>
            <a:endParaRPr lang="en-GB" i="1" dirty="0"/>
          </a:p>
          <a:p>
            <a:pPr lvl="1"/>
            <a:r>
              <a:rPr lang="en-GB" dirty="0"/>
              <a:t>Must be loss to the Company - </a:t>
            </a:r>
            <a:r>
              <a:rPr lang="en-GB" i="1" dirty="0"/>
              <a:t>Re E D Games Ltd </a:t>
            </a:r>
            <a:r>
              <a:rPr lang="en-GB" dirty="0"/>
              <a:t>[2009] EWHC 223 (Ch)</a:t>
            </a:r>
          </a:p>
          <a:p>
            <a:pPr lvl="1"/>
            <a:endParaRPr lang="en-GB" dirty="0"/>
          </a:p>
          <a:p>
            <a:pPr lvl="1"/>
            <a:r>
              <a:rPr lang="en-GB" dirty="0"/>
              <a:t>Discretionary remedy - </a:t>
            </a:r>
            <a:r>
              <a:rPr lang="en-GB" i="1" dirty="0"/>
              <a:t>Re </a:t>
            </a:r>
            <a:r>
              <a:rPr lang="en-GB" i="1" dirty="0" err="1"/>
              <a:t>Paycheck</a:t>
            </a:r>
            <a:r>
              <a:rPr lang="en-GB" i="1" dirty="0"/>
              <a:t> Services 3 Ltd </a:t>
            </a:r>
            <a:r>
              <a:rPr lang="en-GB" dirty="0"/>
              <a:t>[2010] UKSC 51 &amp;</a:t>
            </a:r>
            <a:r>
              <a:rPr lang="sv-SE" dirty="0"/>
              <a:t> </a:t>
            </a:r>
            <a:r>
              <a:rPr lang="sv-SE" i="1" dirty="0"/>
              <a:t>Re Glam and Tan Ltd </a:t>
            </a:r>
            <a:r>
              <a:rPr lang="sv-SE" dirty="0"/>
              <a:t>[2022] EWHC 855 (Ch) </a:t>
            </a:r>
            <a:r>
              <a:rPr lang="en-GB" dirty="0"/>
              <a:t>    </a:t>
            </a:r>
          </a:p>
          <a:p>
            <a:pPr lvl="1"/>
            <a:endParaRPr lang="en-GB" dirty="0"/>
          </a:p>
          <a:p>
            <a:pPr lvl="1"/>
            <a:endParaRPr lang="en-GB" dirty="0"/>
          </a:p>
          <a:p>
            <a:pPr lvl="1"/>
            <a:endParaRPr lang="en-GB" dirty="0"/>
          </a:p>
          <a:p>
            <a:pPr lvl="1"/>
            <a:endParaRPr lang="en-GB" dirty="0"/>
          </a:p>
          <a:p>
            <a:pPr lvl="1"/>
            <a:endParaRPr lang="en-GB" dirty="0"/>
          </a:p>
          <a:p>
            <a:pPr marL="457200" lvl="1" indent="0">
              <a:buNone/>
            </a:pPr>
            <a:endParaRPr lang="en-GB" dirty="0"/>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1750243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FC4D4-314F-13AB-3F0A-462A90E204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E2CC25-5978-1AA5-8A46-343AC9E42131}"/>
              </a:ext>
            </a:extLst>
          </p:cNvPr>
          <p:cNvSpPr>
            <a:spLocks noGrp="1"/>
          </p:cNvSpPr>
          <p:nvPr>
            <p:ph type="title"/>
          </p:nvPr>
        </p:nvSpPr>
        <p:spPr/>
        <p:txBody>
          <a:bodyPr/>
          <a:lstStyle/>
          <a:p>
            <a:r>
              <a:rPr lang="fr-FR" b="1" dirty="0">
                <a:solidFill>
                  <a:schemeClr val="tx2"/>
                </a:solidFill>
                <a:latin typeface="+mj-lt"/>
              </a:rPr>
              <a:t>Section 212 IA 1986- Practical considerations – limitation</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1B0708C4-33C9-50D3-34C9-E3597FC855DB}"/>
              </a:ext>
            </a:extLst>
          </p:cNvPr>
          <p:cNvSpPr>
            <a:spLocks noGrp="1"/>
          </p:cNvSpPr>
          <p:nvPr>
            <p:ph idx="1"/>
          </p:nvPr>
        </p:nvSpPr>
        <p:spPr/>
        <p:txBody>
          <a:bodyPr>
            <a:normAutofit/>
          </a:bodyPr>
          <a:lstStyle/>
          <a:p>
            <a:pPr marL="914400" lvl="1" indent="-457200">
              <a:buAutoNum type="arabicPeriod"/>
            </a:pPr>
            <a:endParaRPr lang="en-GB" dirty="0"/>
          </a:p>
          <a:p>
            <a:pPr lvl="1"/>
            <a:r>
              <a:rPr lang="en-GB" dirty="0"/>
              <a:t>The question whether a claim under s.212 is statute-barred is determined on the same basis as for other claims.</a:t>
            </a:r>
          </a:p>
          <a:p>
            <a:pPr marL="457200" lvl="1" indent="0">
              <a:buNone/>
            </a:pPr>
            <a:endParaRPr lang="en-GB" dirty="0"/>
          </a:p>
          <a:p>
            <a:pPr lvl="1"/>
            <a:r>
              <a:rPr lang="en-GB" dirty="0"/>
              <a:t>Section 21(1)(a) LA 1980 - fraudulent breach of duty/trust -  </a:t>
            </a:r>
            <a:r>
              <a:rPr lang="en-GB" i="1" dirty="0"/>
              <a:t>Re JD Group Ltd </a:t>
            </a:r>
            <a:r>
              <a:rPr lang="en-GB" dirty="0"/>
              <a:t>[2022] EWHC 202 (Ch)</a:t>
            </a:r>
          </a:p>
          <a:p>
            <a:pPr marL="457200" lvl="1" indent="0">
              <a:buNone/>
            </a:pPr>
            <a:r>
              <a:rPr lang="en-GB" dirty="0"/>
              <a:t> </a:t>
            </a:r>
          </a:p>
          <a:p>
            <a:pPr lvl="1"/>
            <a:r>
              <a:rPr lang="en-GB" dirty="0"/>
              <a:t>Section 21(1)(b) LA 1980 -  where a director used the company’s money for his own benefit in a way which rendered him accountable to it as trustee - </a:t>
            </a:r>
            <a:r>
              <a:rPr lang="nb-NO" i="1" dirty="0"/>
              <a:t>Burnden Holdings </a:t>
            </a:r>
            <a:r>
              <a:rPr lang="nb-NO" dirty="0"/>
              <a:t>[2018] UKSC 14</a:t>
            </a:r>
          </a:p>
          <a:p>
            <a:pPr lvl="1"/>
            <a:endParaRPr lang="nb-NO" dirty="0"/>
          </a:p>
          <a:p>
            <a:pPr lvl="1"/>
            <a:endParaRPr lang="it-IT" dirty="0"/>
          </a:p>
          <a:p>
            <a:pPr lvl="1"/>
            <a:endParaRPr lang="it-IT" dirty="0"/>
          </a:p>
          <a:p>
            <a:pPr lvl="1"/>
            <a:endParaRPr lang="en-GB" dirty="0"/>
          </a:p>
          <a:p>
            <a:pPr lvl="1"/>
            <a:endParaRPr lang="en-GB" dirty="0"/>
          </a:p>
          <a:p>
            <a:pPr lvl="1"/>
            <a:endParaRPr lang="en-GB" dirty="0"/>
          </a:p>
          <a:p>
            <a:pPr lvl="1"/>
            <a:endParaRPr lang="en-GB" dirty="0"/>
          </a:p>
          <a:p>
            <a:pPr lvl="1"/>
            <a:endParaRPr lang="en-GB" dirty="0"/>
          </a:p>
          <a:p>
            <a:pPr marL="457200" lvl="1" indent="0">
              <a:buNone/>
            </a:pPr>
            <a:endParaRPr lang="en-GB" dirty="0"/>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26006038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55B7C-ABB4-EE98-71F4-902539F3F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42F662-34AE-9A11-61ED-2A01A0613DA0}"/>
              </a:ext>
            </a:extLst>
          </p:cNvPr>
          <p:cNvSpPr>
            <a:spLocks noGrp="1"/>
          </p:cNvSpPr>
          <p:nvPr>
            <p:ph type="title"/>
          </p:nvPr>
        </p:nvSpPr>
        <p:spPr/>
        <p:txBody>
          <a:bodyPr/>
          <a:lstStyle/>
          <a:p>
            <a:r>
              <a:rPr lang="fr-FR" b="1" dirty="0">
                <a:solidFill>
                  <a:schemeClr val="tx2"/>
                </a:solidFill>
                <a:latin typeface="+mj-lt"/>
              </a:rPr>
              <a:t>Section 212 IA 1986- Practical considerations – limitation</a:t>
            </a:r>
            <a:endParaRPr lang="en-GB" b="1" dirty="0">
              <a:solidFill>
                <a:schemeClr val="tx2"/>
              </a:solidFill>
              <a:latin typeface="+mj-lt"/>
            </a:endParaRPr>
          </a:p>
        </p:txBody>
      </p:sp>
      <p:sp>
        <p:nvSpPr>
          <p:cNvPr id="3" name="Content Placeholder 2">
            <a:extLst>
              <a:ext uri="{FF2B5EF4-FFF2-40B4-BE49-F238E27FC236}">
                <a16:creationId xmlns:a16="http://schemas.microsoft.com/office/drawing/2014/main" id="{BBFC0765-C72C-B4CB-4665-832E5383539A}"/>
              </a:ext>
            </a:extLst>
          </p:cNvPr>
          <p:cNvSpPr>
            <a:spLocks noGrp="1"/>
          </p:cNvSpPr>
          <p:nvPr>
            <p:ph idx="1"/>
          </p:nvPr>
        </p:nvSpPr>
        <p:spPr/>
        <p:txBody>
          <a:bodyPr>
            <a:normAutofit fontScale="77500" lnSpcReduction="20000"/>
          </a:bodyPr>
          <a:lstStyle/>
          <a:p>
            <a:pPr marL="457200" lvl="1" indent="0">
              <a:buNone/>
            </a:pPr>
            <a:endParaRPr lang="nb-NO" dirty="0"/>
          </a:p>
          <a:p>
            <a:pPr lvl="1"/>
            <a:r>
              <a:rPr lang="nb-NO" dirty="0"/>
              <a:t>Section 32(1)(a) fraud</a:t>
            </a:r>
          </a:p>
          <a:p>
            <a:pPr lvl="1"/>
            <a:endParaRPr lang="nb-NO" dirty="0"/>
          </a:p>
          <a:p>
            <a:pPr lvl="1"/>
            <a:r>
              <a:rPr lang="en-GB" dirty="0"/>
              <a:t>Section 32(1)(b) deliberate concealment</a:t>
            </a:r>
          </a:p>
          <a:p>
            <a:pPr lvl="1"/>
            <a:endParaRPr lang="en-GB" dirty="0"/>
          </a:p>
          <a:p>
            <a:pPr marL="914400" lvl="2" indent="0">
              <a:buNone/>
            </a:pPr>
            <a:r>
              <a:rPr lang="en-GB" dirty="0"/>
              <a:t>“</a:t>
            </a:r>
            <a:r>
              <a:rPr lang="en-GB" i="1" dirty="0"/>
              <a:t>the period of limitation shall not begin to run until the plaintiff has discovered the fraud, concealment or mistake (as the case may be) or could with reasonable diligence have discovered it</a:t>
            </a:r>
            <a:r>
              <a:rPr lang="en-GB" dirty="0"/>
              <a:t>”</a:t>
            </a:r>
          </a:p>
          <a:p>
            <a:pPr lvl="1"/>
            <a:endParaRPr lang="en-GB" dirty="0"/>
          </a:p>
          <a:p>
            <a:pPr lvl="1"/>
            <a:r>
              <a:rPr lang="en-GB" i="1" dirty="0" err="1"/>
              <a:t>Haysport</a:t>
            </a:r>
            <a:r>
              <a:rPr lang="en-GB" i="1" dirty="0"/>
              <a:t> v Ackerman </a:t>
            </a:r>
            <a:r>
              <a:rPr lang="en-GB" dirty="0"/>
              <a:t>[2016] BCC 676 – positive duty to disclose own breaches of fiduciary duty; failure to do so amounted to a concealment the existence of the breaches. Accordingly, s.32(1)(b) and s.32(2) applied.</a:t>
            </a:r>
          </a:p>
          <a:p>
            <a:pPr marL="457200" lvl="1" indent="0">
              <a:buNone/>
            </a:pPr>
            <a:endParaRPr lang="en-GB" dirty="0"/>
          </a:p>
          <a:p>
            <a:pPr lvl="1"/>
            <a:r>
              <a:rPr lang="en-GB" i="1" dirty="0"/>
              <a:t>Re Pantiles Investments Limited </a:t>
            </a:r>
            <a:r>
              <a:rPr lang="en-GB" dirty="0"/>
              <a:t>[2019] EWHC 1298 (Ch) - deliberate commission of a breach of duty in circumstances in which it was unlikely to be discovered until someone other than the director took charge of the Company's affairs. That was unlikely to happen until the Company was placed in responsible hands on a liquidation.</a:t>
            </a:r>
            <a:endParaRPr lang="it-IT" dirty="0"/>
          </a:p>
          <a:p>
            <a:pPr lvl="1"/>
            <a:endParaRPr lang="en-GB" dirty="0"/>
          </a:p>
          <a:p>
            <a:pPr lvl="1"/>
            <a:endParaRPr lang="en-GB" dirty="0"/>
          </a:p>
          <a:p>
            <a:pPr lvl="1"/>
            <a:endParaRPr lang="en-GB" dirty="0"/>
          </a:p>
          <a:p>
            <a:pPr lvl="1"/>
            <a:endParaRPr lang="en-GB" dirty="0"/>
          </a:p>
          <a:p>
            <a:pPr lvl="1"/>
            <a:endParaRPr lang="en-GB" dirty="0"/>
          </a:p>
          <a:p>
            <a:pPr marL="457200" lvl="1" indent="0">
              <a:buNone/>
            </a:pPr>
            <a:endParaRPr lang="en-GB" dirty="0"/>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6270824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A04DF-BC5E-734C-634D-29338F61B9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5E49DD-0193-EB14-2430-33890A9F24D7}"/>
              </a:ext>
            </a:extLst>
          </p:cNvPr>
          <p:cNvSpPr>
            <a:spLocks noGrp="1"/>
          </p:cNvSpPr>
          <p:nvPr>
            <p:ph type="title"/>
          </p:nvPr>
        </p:nvSpPr>
        <p:spPr/>
        <p:txBody>
          <a:bodyPr/>
          <a:lstStyle/>
          <a:p>
            <a:r>
              <a:rPr lang="en-GB" b="1" dirty="0">
                <a:solidFill>
                  <a:schemeClr val="tx2"/>
                </a:solidFill>
                <a:latin typeface="+mj-lt"/>
              </a:rPr>
              <a:t>Section 212 IA 1986- Practical considerations -defences</a:t>
            </a:r>
          </a:p>
        </p:txBody>
      </p:sp>
      <p:sp>
        <p:nvSpPr>
          <p:cNvPr id="3" name="Content Placeholder 2">
            <a:extLst>
              <a:ext uri="{FF2B5EF4-FFF2-40B4-BE49-F238E27FC236}">
                <a16:creationId xmlns:a16="http://schemas.microsoft.com/office/drawing/2014/main" id="{3C3BF65A-E05D-3AE6-D4A0-44318742D8EA}"/>
              </a:ext>
            </a:extLst>
          </p:cNvPr>
          <p:cNvSpPr>
            <a:spLocks noGrp="1"/>
          </p:cNvSpPr>
          <p:nvPr>
            <p:ph idx="1"/>
          </p:nvPr>
        </p:nvSpPr>
        <p:spPr/>
        <p:txBody>
          <a:bodyPr>
            <a:normAutofit/>
          </a:bodyPr>
          <a:lstStyle/>
          <a:p>
            <a:pPr marL="457200" lvl="1" indent="0">
              <a:buNone/>
            </a:pPr>
            <a:endParaRPr lang="en-GB" dirty="0"/>
          </a:p>
          <a:p>
            <a:pPr lvl="1"/>
            <a:r>
              <a:rPr lang="en-GB" dirty="0"/>
              <a:t>Ratification -  </a:t>
            </a:r>
            <a:r>
              <a:rPr lang="en-GB" i="1" dirty="0"/>
              <a:t>Re Duomatic Ltd </a:t>
            </a:r>
            <a:r>
              <a:rPr lang="en-GB" dirty="0"/>
              <a:t>[1969] 2 Ch. 365: </a:t>
            </a:r>
          </a:p>
          <a:p>
            <a:pPr marL="457200" lvl="1" indent="0">
              <a:buNone/>
            </a:pPr>
            <a:endParaRPr lang="en-GB" dirty="0"/>
          </a:p>
          <a:p>
            <a:pPr marL="914400" lvl="2" indent="0">
              <a:buNone/>
            </a:pPr>
            <a:r>
              <a:rPr lang="en-GB" dirty="0"/>
              <a:t>“where it can be shown that all shareholders who have a right to attend and vote at a general meeting of the company assent to some matter which a general meeting of the company could carry into effect, that assent is as binding as a resolution in general meeting would be”</a:t>
            </a:r>
          </a:p>
          <a:p>
            <a:pPr marL="914400" lvl="2" indent="0">
              <a:buNone/>
            </a:pPr>
            <a:endParaRPr lang="en-GB" dirty="0"/>
          </a:p>
          <a:p>
            <a:pPr lvl="1"/>
            <a:r>
              <a:rPr lang="en-GB" dirty="0"/>
              <a:t> Has limitations - </a:t>
            </a:r>
            <a:r>
              <a:rPr lang="en-GB" i="1" dirty="0"/>
              <a:t>Official Receiver v Haq </a:t>
            </a:r>
            <a:r>
              <a:rPr lang="en-GB" dirty="0"/>
              <a:t>[2025] EWHC 485 </a:t>
            </a:r>
          </a:p>
          <a:p>
            <a:pPr lvl="1"/>
            <a:endParaRPr lang="en-GB" dirty="0"/>
          </a:p>
          <a:p>
            <a:pPr lvl="1"/>
            <a:endParaRPr lang="en-GB" dirty="0"/>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36701719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D28A2-D07A-144F-D084-ECDEC6912A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14A22B-A1BF-782E-62F4-AB3BD8780E55}"/>
              </a:ext>
            </a:extLst>
          </p:cNvPr>
          <p:cNvSpPr>
            <a:spLocks noGrp="1"/>
          </p:cNvSpPr>
          <p:nvPr>
            <p:ph type="title"/>
          </p:nvPr>
        </p:nvSpPr>
        <p:spPr/>
        <p:txBody>
          <a:bodyPr/>
          <a:lstStyle/>
          <a:p>
            <a:r>
              <a:rPr lang="en-GB" b="1" dirty="0">
                <a:solidFill>
                  <a:schemeClr val="tx2"/>
                </a:solidFill>
                <a:latin typeface="+mj-lt"/>
              </a:rPr>
              <a:t>Section 212 IA 1986- Practical considerations -defences</a:t>
            </a:r>
          </a:p>
        </p:txBody>
      </p:sp>
      <p:sp>
        <p:nvSpPr>
          <p:cNvPr id="3" name="Content Placeholder 2">
            <a:extLst>
              <a:ext uri="{FF2B5EF4-FFF2-40B4-BE49-F238E27FC236}">
                <a16:creationId xmlns:a16="http://schemas.microsoft.com/office/drawing/2014/main" id="{F65FC2BE-A7FF-F456-A76F-DEACD6FFE826}"/>
              </a:ext>
            </a:extLst>
          </p:cNvPr>
          <p:cNvSpPr>
            <a:spLocks noGrp="1"/>
          </p:cNvSpPr>
          <p:nvPr>
            <p:ph idx="1"/>
          </p:nvPr>
        </p:nvSpPr>
        <p:spPr/>
        <p:txBody>
          <a:bodyPr>
            <a:normAutofit fontScale="92500" lnSpcReduction="20000"/>
          </a:bodyPr>
          <a:lstStyle/>
          <a:p>
            <a:pPr marL="457200" lvl="1" indent="0">
              <a:buNone/>
            </a:pPr>
            <a:endParaRPr lang="en-GB" dirty="0"/>
          </a:p>
          <a:p>
            <a:pPr lvl="1"/>
            <a:r>
              <a:rPr lang="en-GB" dirty="0"/>
              <a:t>S.1157 CA 2004 – “</a:t>
            </a:r>
            <a:r>
              <a:rPr lang="en-GB" i="1" dirty="0"/>
              <a:t>if it appears to the court hearing the case that the officer or person is or may be liable but that he acted honestly and reasonably, and that having regard to all the circumstances of the case (including those connected with his appointment) he ought fairly to be excused, the court may relieve him, either wholly or in part, from his liability on such terms as it thinks fit</a:t>
            </a:r>
            <a:r>
              <a:rPr lang="en-GB" dirty="0"/>
              <a:t>.”</a:t>
            </a:r>
          </a:p>
          <a:p>
            <a:pPr lvl="1"/>
            <a:endParaRPr lang="en-GB" dirty="0"/>
          </a:p>
          <a:p>
            <a:pPr lvl="1"/>
            <a:r>
              <a:rPr lang="en-GB" dirty="0"/>
              <a:t>“highly unusual" for relief under s.1157 to be granted to a director who had retained a material benefit from his breach of duty - </a:t>
            </a:r>
            <a:r>
              <a:rPr lang="en-GB" i="1" dirty="0"/>
              <a:t>Official Receiver v Haq</a:t>
            </a:r>
            <a:r>
              <a:rPr lang="en-GB" dirty="0"/>
              <a:t> [2025] EWHC 485 (Ch)</a:t>
            </a:r>
          </a:p>
          <a:p>
            <a:pPr lvl="1"/>
            <a:endParaRPr lang="en-GB" dirty="0"/>
          </a:p>
          <a:p>
            <a:pPr lvl="1"/>
            <a:r>
              <a:rPr lang="en-GB" dirty="0"/>
              <a:t>where a director has taken company property and fails to demonstrate that he is lawfully entitled to the property he is not entitled to rely on the statutory defence - </a:t>
            </a:r>
            <a:r>
              <a:rPr lang="en-GB" i="1" dirty="0"/>
              <a:t>Toone v Robbins </a:t>
            </a:r>
            <a:r>
              <a:rPr lang="en-GB" dirty="0"/>
              <a:t>[2018] EWHC 569</a:t>
            </a:r>
          </a:p>
          <a:p>
            <a:pPr lvl="1"/>
            <a:endParaRPr lang="en-GB" dirty="0"/>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18068294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930D2-795F-3C12-0570-737908744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F49A4-D59A-2398-A35A-950FACFB4552}"/>
              </a:ext>
            </a:extLst>
          </p:cNvPr>
          <p:cNvSpPr>
            <a:spLocks noGrp="1"/>
          </p:cNvSpPr>
          <p:nvPr>
            <p:ph type="title"/>
          </p:nvPr>
        </p:nvSpPr>
        <p:spPr/>
        <p:txBody>
          <a:bodyPr>
            <a:normAutofit/>
          </a:bodyPr>
          <a:lstStyle/>
          <a:p>
            <a:r>
              <a:rPr lang="en-GB" b="1" dirty="0">
                <a:solidFill>
                  <a:schemeClr val="tx2"/>
                </a:solidFill>
                <a:latin typeface="+mj-lt"/>
              </a:rPr>
              <a:t>Section 212 IA 1986- Practical considerations – final thoughts</a:t>
            </a:r>
          </a:p>
        </p:txBody>
      </p:sp>
      <p:sp>
        <p:nvSpPr>
          <p:cNvPr id="3" name="Content Placeholder 2">
            <a:extLst>
              <a:ext uri="{FF2B5EF4-FFF2-40B4-BE49-F238E27FC236}">
                <a16:creationId xmlns:a16="http://schemas.microsoft.com/office/drawing/2014/main" id="{F9258D1B-C083-96E5-BAEF-A7B678A9A5B9}"/>
              </a:ext>
            </a:extLst>
          </p:cNvPr>
          <p:cNvSpPr>
            <a:spLocks noGrp="1"/>
          </p:cNvSpPr>
          <p:nvPr>
            <p:ph idx="1"/>
          </p:nvPr>
        </p:nvSpPr>
        <p:spPr/>
        <p:txBody>
          <a:bodyPr>
            <a:normAutofit/>
          </a:bodyPr>
          <a:lstStyle/>
          <a:p>
            <a:pPr marL="457200" lvl="1" indent="0">
              <a:buNone/>
            </a:pPr>
            <a:endParaRPr lang="en-GB" dirty="0"/>
          </a:p>
          <a:p>
            <a:pPr lvl="1"/>
            <a:r>
              <a:rPr lang="en-GB" dirty="0"/>
              <a:t>A sum awarded against a </a:t>
            </a:r>
            <a:r>
              <a:rPr lang="en-GB" dirty="0" err="1"/>
              <a:t>misfeasant</a:t>
            </a:r>
            <a:r>
              <a:rPr lang="en-GB" dirty="0"/>
              <a:t> officer under s.212 cannot be set off against a debt due to him from the company - </a:t>
            </a:r>
            <a:r>
              <a:rPr lang="en-GB" i="1" dirty="0"/>
              <a:t>Manson v Smith</a:t>
            </a:r>
            <a:r>
              <a:rPr lang="en-GB" dirty="0"/>
              <a:t> [1997] 2 B.C.L.C. 161</a:t>
            </a:r>
          </a:p>
          <a:p>
            <a:pPr lvl="1"/>
            <a:endParaRPr lang="en-GB" dirty="0"/>
          </a:p>
          <a:p>
            <a:pPr lvl="1"/>
            <a:r>
              <a:rPr lang="en-GB" dirty="0"/>
              <a:t>the difficulty of “re-characterising” types of payments - </a:t>
            </a:r>
            <a:r>
              <a:rPr lang="en-GB" i="1" dirty="0"/>
              <a:t>Re Bronia Buchanan Associates</a:t>
            </a:r>
            <a:r>
              <a:rPr lang="en-GB" dirty="0"/>
              <a:t> Ltd [2021] EWHC 2740 (Ch) </a:t>
            </a:r>
          </a:p>
          <a:p>
            <a:pPr lvl="1"/>
            <a:endParaRPr lang="en-GB" dirty="0"/>
          </a:p>
          <a:p>
            <a:pPr lvl="1"/>
            <a:r>
              <a:rPr lang="en-GB" dirty="0"/>
              <a:t>The tide is turning - </a:t>
            </a:r>
            <a:r>
              <a:rPr lang="en-GB" i="1" dirty="0"/>
              <a:t>Manolete v Brown </a:t>
            </a:r>
            <a:r>
              <a:rPr lang="en-GB" dirty="0"/>
              <a:t>[2025] EWHC 522 (Ch) (as one example of very many)</a:t>
            </a:r>
          </a:p>
          <a:p>
            <a:pPr lvl="1"/>
            <a:endParaRPr lang="en-GB" dirty="0"/>
          </a:p>
          <a:p>
            <a:pPr lvl="1"/>
            <a:endParaRPr lang="en-GB" dirty="0"/>
          </a:p>
          <a:p>
            <a:pPr lvl="1"/>
            <a:endParaRPr lang="en-GB" dirty="0"/>
          </a:p>
          <a:p>
            <a:pPr marL="914400" lvl="1" indent="-457200">
              <a:buAutoNum type="arabicPeriod"/>
            </a:pPr>
            <a:endParaRPr lang="en-GB" dirty="0"/>
          </a:p>
          <a:p>
            <a:pPr marL="914400" lvl="1" indent="-457200">
              <a:buAutoNum type="arabicPeriod"/>
            </a:pPr>
            <a:endParaRPr lang="en-GB" dirty="0"/>
          </a:p>
        </p:txBody>
      </p:sp>
    </p:spTree>
    <p:extLst>
      <p:ext uri="{BB962C8B-B14F-4D97-AF65-F5344CB8AC3E}">
        <p14:creationId xmlns:p14="http://schemas.microsoft.com/office/powerpoint/2010/main" val="330185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C532F-5B46-4E57-84E8-C8F5CA2D006D}"/>
              </a:ext>
            </a:extLst>
          </p:cNvPr>
          <p:cNvSpPr>
            <a:spLocks noGrp="1"/>
          </p:cNvSpPr>
          <p:nvPr>
            <p:ph type="title"/>
          </p:nvPr>
        </p:nvSpPr>
        <p:spPr/>
        <p:txBody>
          <a:bodyPr/>
          <a:lstStyle/>
          <a:p>
            <a:r>
              <a:rPr lang="en-GB" dirty="0">
                <a:latin typeface="+mj-lt"/>
              </a:rPr>
              <a:t>Any Questions? </a:t>
            </a:r>
          </a:p>
        </p:txBody>
      </p:sp>
    </p:spTree>
    <p:extLst>
      <p:ext uri="{BB962C8B-B14F-4D97-AF65-F5344CB8AC3E}">
        <p14:creationId xmlns:p14="http://schemas.microsoft.com/office/powerpoint/2010/main" val="4060642572"/>
      </p:ext>
    </p:extLst>
  </p:cSld>
  <p:clrMapOvr>
    <a:masterClrMapping/>
  </p:clrMapOvr>
  <mc:AlternateContent xmlns:mc="http://schemas.openxmlformats.org/markup-compatibility/2006" xmlns:p14="http://schemas.microsoft.com/office/powerpoint/2010/main">
    <mc:Choice Requires="p14">
      <p:transition spd="slow" p14:dur="2000" advTm="8448"/>
    </mc:Choice>
    <mc:Fallback xmlns="">
      <p:transition spd="slow" advTm="8448"/>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19E88-A6BD-4508-A1BB-025929C72833}"/>
              </a:ext>
            </a:extLst>
          </p:cNvPr>
          <p:cNvSpPr>
            <a:spLocks noGrp="1"/>
          </p:cNvSpPr>
          <p:nvPr>
            <p:ph type="title"/>
          </p:nvPr>
        </p:nvSpPr>
        <p:spPr/>
        <p:txBody>
          <a:bodyPr/>
          <a:lstStyle/>
          <a:p>
            <a:r>
              <a:rPr lang="en-GB" dirty="0">
                <a:latin typeface="+mj-lt"/>
              </a:rPr>
              <a:t>Contact us</a:t>
            </a:r>
          </a:p>
        </p:txBody>
      </p:sp>
      <p:sp>
        <p:nvSpPr>
          <p:cNvPr id="3" name="Content Placeholder 2">
            <a:extLst>
              <a:ext uri="{FF2B5EF4-FFF2-40B4-BE49-F238E27FC236}">
                <a16:creationId xmlns:a16="http://schemas.microsoft.com/office/drawing/2014/main" id="{68734640-3A3D-4F19-9643-076352197745}"/>
              </a:ext>
            </a:extLst>
          </p:cNvPr>
          <p:cNvSpPr>
            <a:spLocks noGrp="1"/>
          </p:cNvSpPr>
          <p:nvPr>
            <p:ph idx="1"/>
          </p:nvPr>
        </p:nvSpPr>
        <p:spPr>
          <a:xfrm>
            <a:off x="838200" y="1536569"/>
            <a:ext cx="10515600" cy="5024488"/>
          </a:xfrm>
        </p:spPr>
        <p:txBody>
          <a:bodyPr>
            <a:normAutofit/>
          </a:bodyPr>
          <a:lstStyle/>
          <a:p>
            <a:endParaRPr lang="en-GB" sz="3200" dirty="0"/>
          </a:p>
          <a:p>
            <a:endParaRPr lang="en-GB" sz="3200" dirty="0"/>
          </a:p>
          <a:p>
            <a:endParaRPr lang="en-GB" sz="3200" dirty="0"/>
          </a:p>
        </p:txBody>
      </p:sp>
      <p:graphicFrame>
        <p:nvGraphicFramePr>
          <p:cNvPr id="4" name="Table 4">
            <a:extLst>
              <a:ext uri="{FF2B5EF4-FFF2-40B4-BE49-F238E27FC236}">
                <a16:creationId xmlns:a16="http://schemas.microsoft.com/office/drawing/2014/main" id="{B268FBDE-732E-412A-AA17-FD6DA4042B30}"/>
              </a:ext>
            </a:extLst>
          </p:cNvPr>
          <p:cNvGraphicFramePr>
            <a:graphicFrameLocks noGrp="1"/>
          </p:cNvGraphicFramePr>
          <p:nvPr>
            <p:extLst>
              <p:ext uri="{D42A27DB-BD31-4B8C-83A1-F6EECF244321}">
                <p14:modId xmlns:p14="http://schemas.microsoft.com/office/powerpoint/2010/main" val="600927301"/>
              </p:ext>
            </p:extLst>
          </p:nvPr>
        </p:nvGraphicFramePr>
        <p:xfrm>
          <a:off x="838200" y="1800519"/>
          <a:ext cx="10515600" cy="414295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267412353"/>
                    </a:ext>
                  </a:extLst>
                </a:gridCol>
                <a:gridCol w="5257800">
                  <a:extLst>
                    <a:ext uri="{9D8B030D-6E8A-4147-A177-3AD203B41FA5}">
                      <a16:colId xmlns:a16="http://schemas.microsoft.com/office/drawing/2014/main" val="686738555"/>
                    </a:ext>
                  </a:extLst>
                </a:gridCol>
              </a:tblGrid>
              <a:tr h="2071475">
                <a:tc>
                  <a:txBody>
                    <a:bodyPr/>
                    <a:lstStyle/>
                    <a:p>
                      <a:r>
                        <a:rPr lang="en-GB" sz="1800" b="1" i="0" u="none" kern="1200" cap="all" dirty="0">
                          <a:solidFill>
                            <a:srgbClr val="142CAF"/>
                          </a:solidFill>
                          <a:effectLst/>
                          <a:latin typeface="+mn-lt"/>
                          <a:ea typeface="+mn-ea"/>
                          <a:cs typeface="Arial" panose="020B0604020202020204" pitchFamily="34" charset="0"/>
                        </a:rPr>
                        <a:t>LONDON</a:t>
                      </a:r>
                    </a:p>
                    <a:p>
                      <a:pPr latinLnBrk="0"/>
                      <a:r>
                        <a:rPr lang="en-GB" sz="1800" b="0" i="0" u="none" kern="1200" dirty="0">
                          <a:solidFill>
                            <a:schemeClr val="tx1"/>
                          </a:solidFill>
                          <a:effectLst/>
                          <a:latin typeface="+mn-lt"/>
                          <a:ea typeface="+mn-ea"/>
                          <a:cs typeface="Arial" panose="020B0604020202020204" pitchFamily="34" charset="0"/>
                        </a:rPr>
                        <a:t>9 Old Square, Lincoln’s Inn, London, WC2A 3SR,</a:t>
                      </a:r>
                    </a:p>
                    <a:p>
                      <a:pPr latinLnBrk="0"/>
                      <a:r>
                        <a:rPr lang="en-GB" sz="1800" b="1" i="0" u="none" kern="1200" dirty="0">
                          <a:solidFill>
                            <a:schemeClr val="tx1"/>
                          </a:solidFill>
                          <a:effectLst/>
                          <a:latin typeface="+mn-lt"/>
                          <a:ea typeface="+mn-ea"/>
                          <a:cs typeface="Arial" panose="020B0604020202020204" pitchFamily="34" charset="0"/>
                        </a:rPr>
                        <a:t>T:</a:t>
                      </a:r>
                      <a:r>
                        <a:rPr lang="en-GB" sz="1800" b="0" i="0" u="none" kern="1200" dirty="0">
                          <a:solidFill>
                            <a:schemeClr val="tx1"/>
                          </a:solidFill>
                          <a:effectLst/>
                          <a:latin typeface="+mn-lt"/>
                          <a:ea typeface="+mn-ea"/>
                          <a:cs typeface="Arial" panose="020B0604020202020204" pitchFamily="34" charset="0"/>
                        </a:rPr>
                        <a:t> 020 7405 9471</a:t>
                      </a:r>
                    </a:p>
                    <a:p>
                      <a:pPr latinLnBrk="0"/>
                      <a:r>
                        <a:rPr lang="en-GB" sz="1800" b="1" i="0" u="none" kern="1200" dirty="0">
                          <a:solidFill>
                            <a:schemeClr val="tx1"/>
                          </a:solidFill>
                          <a:effectLst/>
                          <a:latin typeface="+mn-lt"/>
                          <a:ea typeface="+mn-ea"/>
                          <a:cs typeface="Arial" panose="020B0604020202020204" pitchFamily="34" charset="0"/>
                        </a:rPr>
                        <a:t>E:</a:t>
                      </a:r>
                      <a:r>
                        <a:rPr lang="en-GB" sz="1800" b="0" i="0" u="none" kern="1200" dirty="0">
                          <a:solidFill>
                            <a:schemeClr val="tx1"/>
                          </a:solidFill>
                          <a:effectLst/>
                          <a:latin typeface="+mn-lt"/>
                          <a:ea typeface="+mn-ea"/>
                          <a:cs typeface="Arial" panose="020B0604020202020204" pitchFamily="34" charset="0"/>
                        </a:rPr>
                        <a:t> </a:t>
                      </a:r>
                      <a:r>
                        <a:rPr lang="en-GB" sz="1800" b="0" i="0" u="none" strike="noStrike" kern="1200" dirty="0">
                          <a:solidFill>
                            <a:schemeClr val="tx1"/>
                          </a:solidFill>
                          <a:effectLst/>
                          <a:latin typeface="+mn-lt"/>
                          <a:ea typeface="+mn-ea"/>
                          <a:cs typeface="Arial" panose="020B0604020202020204" pitchFamily="34" charset="0"/>
                        </a:rPr>
                        <a:t>london@enterprisechambers.com</a:t>
                      </a:r>
                    </a:p>
                  </a:txBody>
                  <a:tcPr>
                    <a:noFill/>
                  </a:tcPr>
                </a:tc>
                <a:tc>
                  <a:txBody>
                    <a:bodyPr/>
                    <a:lstStyle/>
                    <a:p>
                      <a:r>
                        <a:rPr lang="en-GB" sz="1800" b="1" i="0" u="none" kern="1200" cap="all" dirty="0">
                          <a:solidFill>
                            <a:srgbClr val="142CAF"/>
                          </a:solidFill>
                          <a:effectLst/>
                          <a:latin typeface="+mn-lt"/>
                          <a:ea typeface="+mn-ea"/>
                          <a:cs typeface="Arial" panose="020B0604020202020204" pitchFamily="34" charset="0"/>
                        </a:rPr>
                        <a:t>BRISTOL</a:t>
                      </a:r>
                    </a:p>
                    <a:p>
                      <a:pPr latinLnBrk="0"/>
                      <a:r>
                        <a:rPr lang="en-GB" sz="1800" b="0" i="0" u="none" kern="1200" dirty="0">
                          <a:solidFill>
                            <a:schemeClr val="tx1"/>
                          </a:solidFill>
                          <a:effectLst/>
                          <a:latin typeface="+mn-lt"/>
                          <a:ea typeface="+mn-ea"/>
                          <a:cs typeface="Arial" panose="020B0604020202020204" pitchFamily="34" charset="0"/>
                        </a:rPr>
                        <a:t>60 Queen Square, Bristol, BS1 4JZ,</a:t>
                      </a:r>
                    </a:p>
                    <a:p>
                      <a:pPr latinLnBrk="0"/>
                      <a:r>
                        <a:rPr lang="en-GB" sz="1800" b="1" i="0" u="none" kern="1200" dirty="0">
                          <a:solidFill>
                            <a:schemeClr val="tx1"/>
                          </a:solidFill>
                          <a:effectLst/>
                          <a:latin typeface="+mn-lt"/>
                          <a:ea typeface="+mn-ea"/>
                          <a:cs typeface="Arial" panose="020B0604020202020204" pitchFamily="34" charset="0"/>
                        </a:rPr>
                        <a:t>DX:</a:t>
                      </a:r>
                      <a:r>
                        <a:rPr lang="en-GB" sz="1800" b="0" i="0" u="none" kern="1200" dirty="0">
                          <a:solidFill>
                            <a:schemeClr val="tx1"/>
                          </a:solidFill>
                          <a:effectLst/>
                          <a:latin typeface="+mn-lt"/>
                          <a:ea typeface="+mn-ea"/>
                          <a:cs typeface="Arial" panose="020B0604020202020204" pitchFamily="34" charset="0"/>
                        </a:rPr>
                        <a:t> 7863 Bristol</a:t>
                      </a:r>
                    </a:p>
                    <a:p>
                      <a:pPr latinLnBrk="0"/>
                      <a:r>
                        <a:rPr lang="en-GB" sz="1800" b="1" i="0" u="none" kern="1200" dirty="0">
                          <a:solidFill>
                            <a:schemeClr val="tx1"/>
                          </a:solidFill>
                          <a:effectLst/>
                          <a:latin typeface="+mn-lt"/>
                          <a:ea typeface="+mn-ea"/>
                          <a:cs typeface="Arial" panose="020B0604020202020204" pitchFamily="34" charset="0"/>
                        </a:rPr>
                        <a:t>T:</a:t>
                      </a:r>
                      <a:r>
                        <a:rPr lang="en-GB" sz="1800" b="0" i="0" u="none" kern="1200" dirty="0">
                          <a:solidFill>
                            <a:schemeClr val="tx1"/>
                          </a:solidFill>
                          <a:effectLst/>
                          <a:latin typeface="+mn-lt"/>
                          <a:ea typeface="+mn-ea"/>
                          <a:cs typeface="Arial" panose="020B0604020202020204" pitchFamily="34" charset="0"/>
                        </a:rPr>
                        <a:t> 0117 450 7920</a:t>
                      </a:r>
                    </a:p>
                    <a:p>
                      <a:pPr latinLnBrk="0"/>
                      <a:r>
                        <a:rPr lang="en-GB" sz="1800" b="1" i="0" u="none" kern="1200" dirty="0">
                          <a:solidFill>
                            <a:schemeClr val="tx1"/>
                          </a:solidFill>
                          <a:effectLst/>
                          <a:latin typeface="+mn-lt"/>
                          <a:ea typeface="+mn-ea"/>
                          <a:cs typeface="Arial" panose="020B0604020202020204" pitchFamily="34" charset="0"/>
                        </a:rPr>
                        <a:t>E:</a:t>
                      </a:r>
                      <a:r>
                        <a:rPr lang="en-GB" sz="1800" b="0" i="0" u="none" kern="1200" dirty="0">
                          <a:solidFill>
                            <a:schemeClr val="tx1"/>
                          </a:solidFill>
                          <a:effectLst/>
                          <a:latin typeface="+mn-lt"/>
                          <a:ea typeface="+mn-ea"/>
                          <a:cs typeface="Arial" panose="020B0604020202020204" pitchFamily="34" charset="0"/>
                        </a:rPr>
                        <a:t> </a:t>
                      </a:r>
                      <a:r>
                        <a:rPr lang="en-GB" sz="1800" b="0" i="0" u="none" strike="noStrike" kern="1200" dirty="0">
                          <a:solidFill>
                            <a:schemeClr val="tx1"/>
                          </a:solidFill>
                          <a:effectLst/>
                          <a:latin typeface="+mn-lt"/>
                          <a:ea typeface="+mn-ea"/>
                          <a:cs typeface="Arial" panose="020B0604020202020204" pitchFamily="34" charset="0"/>
                        </a:rPr>
                        <a:t>bristol@enterprisechambers.com</a:t>
                      </a:r>
                      <a:endParaRPr lang="en-GB" sz="1800" b="0" i="0" u="none" kern="1200" dirty="0">
                        <a:solidFill>
                          <a:schemeClr val="tx1"/>
                        </a:solidFill>
                        <a:effectLst/>
                        <a:latin typeface="+mn-lt"/>
                        <a:ea typeface="+mn-ea"/>
                        <a:cs typeface="Arial" panose="020B0604020202020204" pitchFamily="34" charset="0"/>
                      </a:endParaRPr>
                    </a:p>
                  </a:txBody>
                  <a:tcPr>
                    <a:noFill/>
                  </a:tcPr>
                </a:tc>
                <a:extLst>
                  <a:ext uri="{0D108BD9-81ED-4DB2-BD59-A6C34878D82A}">
                    <a16:rowId xmlns:a16="http://schemas.microsoft.com/office/drawing/2014/main" val="4100826172"/>
                  </a:ext>
                </a:extLst>
              </a:tr>
              <a:tr h="2071475">
                <a:tc>
                  <a:txBody>
                    <a:bodyPr/>
                    <a:lstStyle/>
                    <a:p>
                      <a:r>
                        <a:rPr lang="en-GB" sz="1800" b="1" i="0" u="none" kern="1200" cap="all" dirty="0">
                          <a:solidFill>
                            <a:srgbClr val="142CAF"/>
                          </a:solidFill>
                          <a:effectLst/>
                          <a:latin typeface="+mn-lt"/>
                          <a:ea typeface="+mn-ea"/>
                          <a:cs typeface="Arial" panose="020B0604020202020204" pitchFamily="34" charset="0"/>
                        </a:rPr>
                        <a:t>LEEDS</a:t>
                      </a:r>
                    </a:p>
                    <a:p>
                      <a:pPr latinLnBrk="0"/>
                      <a:r>
                        <a:rPr lang="en-GB" sz="1800" b="0" i="0" u="none" kern="1200" dirty="0">
                          <a:solidFill>
                            <a:schemeClr val="dk1"/>
                          </a:solidFill>
                          <a:effectLst/>
                          <a:latin typeface="+mn-lt"/>
                          <a:ea typeface="+mn-ea"/>
                          <a:cs typeface="Arial" panose="020B0604020202020204" pitchFamily="34" charset="0"/>
                        </a:rPr>
                        <a:t>Fountain House, 4 South Parade, Leeds, LS1 5QX,</a:t>
                      </a:r>
                    </a:p>
                    <a:p>
                      <a:pPr latinLnBrk="0"/>
                      <a:r>
                        <a:rPr lang="en-GB" sz="1800" b="1" i="0" u="none" kern="1200" dirty="0">
                          <a:solidFill>
                            <a:schemeClr val="dk1"/>
                          </a:solidFill>
                          <a:effectLst/>
                          <a:latin typeface="+mn-lt"/>
                          <a:ea typeface="+mn-ea"/>
                          <a:cs typeface="Arial" panose="020B0604020202020204" pitchFamily="34" charset="0"/>
                        </a:rPr>
                        <a:t>T:</a:t>
                      </a:r>
                      <a:r>
                        <a:rPr lang="en-GB" sz="1800" b="0" i="0" u="none" kern="1200" dirty="0">
                          <a:solidFill>
                            <a:schemeClr val="dk1"/>
                          </a:solidFill>
                          <a:effectLst/>
                          <a:latin typeface="+mn-lt"/>
                          <a:ea typeface="+mn-ea"/>
                          <a:cs typeface="Arial" panose="020B0604020202020204" pitchFamily="34" charset="0"/>
                        </a:rPr>
                        <a:t> 0113 246 0391</a:t>
                      </a:r>
                    </a:p>
                    <a:p>
                      <a:pPr latinLnBrk="0"/>
                      <a:r>
                        <a:rPr lang="en-GB" sz="1800" b="1" i="0" u="none" kern="1200" dirty="0">
                          <a:solidFill>
                            <a:schemeClr val="dk1"/>
                          </a:solidFill>
                          <a:effectLst/>
                          <a:latin typeface="+mn-lt"/>
                          <a:ea typeface="+mn-ea"/>
                          <a:cs typeface="Arial" panose="020B0604020202020204" pitchFamily="34" charset="0"/>
                        </a:rPr>
                        <a:t>E:</a:t>
                      </a:r>
                      <a:r>
                        <a:rPr lang="en-GB" sz="1800" b="0" i="0" u="none" kern="1200" dirty="0">
                          <a:solidFill>
                            <a:schemeClr val="tx1"/>
                          </a:solidFill>
                          <a:effectLst/>
                          <a:latin typeface="+mn-lt"/>
                          <a:ea typeface="+mn-ea"/>
                          <a:cs typeface="Arial" panose="020B0604020202020204" pitchFamily="34" charset="0"/>
                        </a:rPr>
                        <a:t> </a:t>
                      </a:r>
                      <a:r>
                        <a:rPr lang="en-GB" sz="1800" b="0" i="0" u="none" strike="noStrike" kern="1200" dirty="0">
                          <a:solidFill>
                            <a:schemeClr val="tx1"/>
                          </a:solidFill>
                          <a:effectLst/>
                          <a:latin typeface="+mn-lt"/>
                          <a:ea typeface="+mn-ea"/>
                          <a:cs typeface="Arial" panose="020B0604020202020204" pitchFamily="34" charset="0"/>
                        </a:rPr>
                        <a:t>leeds@enterprisechambers.com</a:t>
                      </a:r>
                      <a:endParaRPr lang="en-GB" sz="1800" b="0" i="0" u="none" kern="1200" dirty="0">
                        <a:solidFill>
                          <a:schemeClr val="tx1"/>
                        </a:solidFill>
                        <a:effectLst/>
                        <a:latin typeface="+mn-lt"/>
                        <a:ea typeface="+mn-ea"/>
                        <a:cs typeface="Arial" panose="020B0604020202020204" pitchFamily="34" charset="0"/>
                      </a:endParaRPr>
                    </a:p>
                  </a:txBody>
                  <a:tcPr>
                    <a:noFill/>
                  </a:tcPr>
                </a:tc>
                <a:tc>
                  <a:txBody>
                    <a:bodyPr/>
                    <a:lstStyle/>
                    <a:p>
                      <a:endParaRPr lang="en-GB" u="none" dirty="0">
                        <a:solidFill>
                          <a:schemeClr val="tx1"/>
                        </a:solidFill>
                        <a:latin typeface="+mn-lt"/>
                        <a:cs typeface="Arial" panose="020B0604020202020204" pitchFamily="34" charset="0"/>
                      </a:endParaRPr>
                    </a:p>
                  </a:txBody>
                  <a:tcPr>
                    <a:noFill/>
                  </a:tcPr>
                </a:tc>
                <a:extLst>
                  <a:ext uri="{0D108BD9-81ED-4DB2-BD59-A6C34878D82A}">
                    <a16:rowId xmlns:a16="http://schemas.microsoft.com/office/drawing/2014/main" val="3308982389"/>
                  </a:ext>
                </a:extLst>
              </a:tr>
            </a:tbl>
          </a:graphicData>
        </a:graphic>
      </p:graphicFrame>
      <p:sp>
        <p:nvSpPr>
          <p:cNvPr id="10" name="TextBox 9">
            <a:extLst>
              <a:ext uri="{FF2B5EF4-FFF2-40B4-BE49-F238E27FC236}">
                <a16:creationId xmlns:a16="http://schemas.microsoft.com/office/drawing/2014/main" id="{1B632F5C-A7AF-41CB-A6F3-DABCC604A096}"/>
              </a:ext>
            </a:extLst>
          </p:cNvPr>
          <p:cNvSpPr txBox="1"/>
          <p:nvPr/>
        </p:nvSpPr>
        <p:spPr>
          <a:xfrm>
            <a:off x="838200" y="6132255"/>
            <a:ext cx="5257800" cy="461665"/>
          </a:xfrm>
          <a:prstGeom prst="rect">
            <a:avLst/>
          </a:prstGeom>
          <a:noFill/>
        </p:spPr>
        <p:txBody>
          <a:bodyPr wrap="square" rtlCol="0">
            <a:spAutoFit/>
          </a:bodyPr>
          <a:lstStyle/>
          <a:p>
            <a:r>
              <a:rPr lang="en-GB" sz="2400" b="1" dirty="0">
                <a:solidFill>
                  <a:srgbClr val="142CAF"/>
                </a:solidFill>
                <a:latin typeface="+mj-lt"/>
                <a:cs typeface="Arial" panose="020B0604020202020204" pitchFamily="34" charset="0"/>
              </a:rPr>
              <a:t>www.enterprisechambers.com</a:t>
            </a:r>
          </a:p>
        </p:txBody>
      </p:sp>
    </p:spTree>
    <p:custDataLst>
      <p:tags r:id="rId1"/>
    </p:custDataLst>
    <p:extLst>
      <p:ext uri="{BB962C8B-B14F-4D97-AF65-F5344CB8AC3E}">
        <p14:creationId xmlns:p14="http://schemas.microsoft.com/office/powerpoint/2010/main" val="632733866"/>
      </p:ext>
    </p:extLst>
  </p:cSld>
  <p:clrMapOvr>
    <a:masterClrMapping/>
  </p:clrMapOvr>
  <p:transition spd="slow" advTm="11163">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10"/>
                                        </p:tgtEl>
                                      </p:cBhvr>
                                    </p:animEffect>
                                    <p:animScale>
                                      <p:cBhvr>
                                        <p:cTn id="7" dur="25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E558F-8CAB-C649-8AD5-116D436477A9}"/>
              </a:ext>
            </a:extLst>
          </p:cNvPr>
          <p:cNvSpPr>
            <a:spLocks noGrp="1"/>
          </p:cNvSpPr>
          <p:nvPr>
            <p:ph type="title"/>
          </p:nvPr>
        </p:nvSpPr>
        <p:spPr/>
        <p:txBody>
          <a:bodyPr/>
          <a:lstStyle/>
          <a:p>
            <a:r>
              <a:rPr lang="en-GB" b="1" dirty="0">
                <a:solidFill>
                  <a:schemeClr val="tx2"/>
                </a:solidFill>
                <a:latin typeface="+mj-lt"/>
              </a:rPr>
              <a:t>Content</a:t>
            </a:r>
          </a:p>
        </p:txBody>
      </p:sp>
      <p:sp>
        <p:nvSpPr>
          <p:cNvPr id="3" name="Content Placeholder 2">
            <a:extLst>
              <a:ext uri="{FF2B5EF4-FFF2-40B4-BE49-F238E27FC236}">
                <a16:creationId xmlns:a16="http://schemas.microsoft.com/office/drawing/2014/main" id="{A1A7AB33-CB5C-D641-B2D9-D8655B756824}"/>
              </a:ext>
            </a:extLst>
          </p:cNvPr>
          <p:cNvSpPr>
            <a:spLocks noGrp="1"/>
          </p:cNvSpPr>
          <p:nvPr>
            <p:ph idx="1"/>
          </p:nvPr>
        </p:nvSpPr>
        <p:spPr/>
        <p:txBody>
          <a:bodyPr>
            <a:normAutofit/>
          </a:bodyPr>
          <a:lstStyle/>
          <a:p>
            <a:r>
              <a:rPr lang="en-GB" dirty="0"/>
              <a:t>Is winding up the proper procedure?</a:t>
            </a:r>
          </a:p>
          <a:p>
            <a:r>
              <a:rPr lang="en-GB" dirty="0"/>
              <a:t>Is the nuclear option the right option?</a:t>
            </a:r>
          </a:p>
          <a:p>
            <a:r>
              <a:rPr lang="en-GB" dirty="0"/>
              <a:t>Content of the petition (&amp; verification statement)</a:t>
            </a:r>
          </a:p>
          <a:p>
            <a:r>
              <a:rPr lang="en-GB" dirty="0"/>
              <a:t>Service issues</a:t>
            </a:r>
          </a:p>
          <a:p>
            <a:r>
              <a:rPr lang="en-GB" dirty="0"/>
              <a:t>Advertisement</a:t>
            </a:r>
          </a:p>
          <a:p>
            <a:r>
              <a:rPr lang="en-GB" dirty="0"/>
              <a:t>The hearing of the petition</a:t>
            </a:r>
          </a:p>
          <a:p>
            <a:endParaRPr lang="en-GB" dirty="0"/>
          </a:p>
        </p:txBody>
      </p:sp>
    </p:spTree>
    <p:extLst>
      <p:ext uri="{BB962C8B-B14F-4D97-AF65-F5344CB8AC3E}">
        <p14:creationId xmlns:p14="http://schemas.microsoft.com/office/powerpoint/2010/main" val="1417227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4CD23-9B24-0FAF-D83C-205C81F0B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DEFB71-E978-87DF-D6B5-E59478575BFE}"/>
              </a:ext>
            </a:extLst>
          </p:cNvPr>
          <p:cNvSpPr>
            <a:spLocks noGrp="1"/>
          </p:cNvSpPr>
          <p:nvPr>
            <p:ph type="title"/>
          </p:nvPr>
        </p:nvSpPr>
        <p:spPr/>
        <p:txBody>
          <a:bodyPr/>
          <a:lstStyle/>
          <a:p>
            <a:r>
              <a:rPr lang="en-GB" dirty="0">
                <a:solidFill>
                  <a:srgbClr val="FFFFFF"/>
                </a:solidFill>
                <a:latin typeface="+mj-lt"/>
              </a:rPr>
              <a:t>1 - Is winding up the proper procedure?</a:t>
            </a:r>
          </a:p>
        </p:txBody>
      </p:sp>
      <p:sp>
        <p:nvSpPr>
          <p:cNvPr id="3" name="Subtitle 5">
            <a:extLst>
              <a:ext uri="{FF2B5EF4-FFF2-40B4-BE49-F238E27FC236}">
                <a16:creationId xmlns:a16="http://schemas.microsoft.com/office/drawing/2014/main" id="{0900F8CF-3ADD-616C-FA27-6A8A4FF72340}"/>
              </a:ext>
            </a:extLst>
          </p:cNvPr>
          <p:cNvSpPr txBox="1">
            <a:spLocks/>
          </p:cNvSpPr>
          <p:nvPr/>
        </p:nvSpPr>
        <p:spPr>
          <a:xfrm>
            <a:off x="9323227" y="4412691"/>
            <a:ext cx="3319346" cy="119297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dirty="0">
              <a:latin typeface="+mn-lt"/>
            </a:endParaRPr>
          </a:p>
        </p:txBody>
      </p:sp>
    </p:spTree>
    <p:extLst>
      <p:ext uri="{BB962C8B-B14F-4D97-AF65-F5344CB8AC3E}">
        <p14:creationId xmlns:p14="http://schemas.microsoft.com/office/powerpoint/2010/main" val="3303728884"/>
      </p:ext>
    </p:extLst>
  </p:cSld>
  <p:clrMapOvr>
    <a:masterClrMapping/>
  </p:clrMapOvr>
  <mc:AlternateContent xmlns:mc="http://schemas.openxmlformats.org/markup-compatibility/2006" xmlns:p14="http://schemas.microsoft.com/office/powerpoint/2010/main">
    <mc:Choice Requires="p14">
      <p:transition spd="slow" p14:dur="2000" advTm="9318"/>
    </mc:Choice>
    <mc:Fallback xmlns="">
      <p:transition spd="slow" advTm="931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23ACB-D523-B86D-12CB-A158B8509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505A1A-5A4F-789F-55CA-C9194A02DC9F}"/>
              </a:ext>
            </a:extLst>
          </p:cNvPr>
          <p:cNvSpPr>
            <a:spLocks noGrp="1"/>
          </p:cNvSpPr>
          <p:nvPr>
            <p:ph type="title"/>
          </p:nvPr>
        </p:nvSpPr>
        <p:spPr/>
        <p:txBody>
          <a:bodyPr/>
          <a:lstStyle/>
          <a:p>
            <a:r>
              <a:rPr lang="en-GB" b="1" dirty="0">
                <a:solidFill>
                  <a:schemeClr val="tx2"/>
                </a:solidFill>
                <a:latin typeface="+mj-lt"/>
              </a:rPr>
              <a:t>The Purpose of Winding Up</a:t>
            </a:r>
          </a:p>
        </p:txBody>
      </p:sp>
      <p:sp>
        <p:nvSpPr>
          <p:cNvPr id="3" name="Content Placeholder 2">
            <a:extLst>
              <a:ext uri="{FF2B5EF4-FFF2-40B4-BE49-F238E27FC236}">
                <a16:creationId xmlns:a16="http://schemas.microsoft.com/office/drawing/2014/main" id="{5A4442CF-ED4D-966A-C72F-4ED4765B1166}"/>
              </a:ext>
            </a:extLst>
          </p:cNvPr>
          <p:cNvSpPr>
            <a:spLocks noGrp="1"/>
          </p:cNvSpPr>
          <p:nvPr>
            <p:ph idx="1"/>
          </p:nvPr>
        </p:nvSpPr>
        <p:spPr>
          <a:xfrm>
            <a:off x="602456" y="1363329"/>
            <a:ext cx="10515600" cy="4901740"/>
          </a:xfrm>
        </p:spPr>
        <p:txBody>
          <a:bodyPr>
            <a:normAutofit lnSpcReduction="10000"/>
          </a:bodyPr>
          <a:lstStyle/>
          <a:p>
            <a:pPr marL="0" indent="0">
              <a:buNone/>
            </a:pPr>
            <a:endParaRPr lang="en-GB" sz="1800" dirty="0"/>
          </a:p>
          <a:p>
            <a:pPr>
              <a:buFontTx/>
              <a:buChar char="-"/>
            </a:pPr>
            <a:r>
              <a:rPr lang="en-GB" sz="1800" dirty="0"/>
              <a:t>We all know that winding up is “</a:t>
            </a:r>
            <a:r>
              <a:rPr lang="en-GB" sz="1800" i="1" dirty="0"/>
              <a:t>not a debt-collection procedure</a:t>
            </a:r>
            <a:r>
              <a:rPr lang="en-GB" sz="1800" dirty="0"/>
              <a:t>”</a:t>
            </a:r>
          </a:p>
          <a:p>
            <a:pPr>
              <a:buFontTx/>
              <a:buChar char="-"/>
            </a:pPr>
            <a:r>
              <a:rPr lang="en-GB" sz="1800" dirty="0"/>
              <a:t>But, in reality, it is</a:t>
            </a:r>
          </a:p>
          <a:p>
            <a:pPr marL="0" indent="0">
              <a:buNone/>
            </a:pPr>
            <a:endParaRPr lang="en-GB" sz="1000" dirty="0"/>
          </a:p>
          <a:p>
            <a:pPr>
              <a:buFontTx/>
              <a:buChar char="-"/>
            </a:pPr>
            <a:r>
              <a:rPr lang="en-GB" sz="1800" dirty="0"/>
              <a:t>Where debt is unpaid and undisputed, the winding up procedure is available  </a:t>
            </a:r>
          </a:p>
          <a:p>
            <a:pPr marL="0" indent="0">
              <a:buNone/>
            </a:pPr>
            <a:endParaRPr lang="en-GB" sz="800" dirty="0"/>
          </a:p>
          <a:p>
            <a:pPr>
              <a:buFontTx/>
              <a:buChar char="-"/>
            </a:pPr>
            <a:r>
              <a:rPr lang="en-GB" sz="1800" dirty="0"/>
              <a:t>Unliquidated damages claims </a:t>
            </a:r>
            <a:r>
              <a:rPr lang="en-GB" sz="1800" u="sng" dirty="0"/>
              <a:t>can</a:t>
            </a:r>
            <a:r>
              <a:rPr lang="en-GB" sz="1800" dirty="0"/>
              <a:t> also be brought (“</a:t>
            </a:r>
            <a:r>
              <a:rPr lang="en-GB" sz="1800" i="1" dirty="0"/>
              <a:t>provided that the claim is for a minimum amount exceeding the statutory threshold of £750, it does not matter that the precise amount may not be capable of being ascertained at the time of presenting the petition</a:t>
            </a:r>
            <a:r>
              <a:rPr lang="en-GB" sz="1800" dirty="0"/>
              <a:t>”) </a:t>
            </a:r>
            <a:r>
              <a:rPr lang="en-GB" sz="1800" b="1" i="1" dirty="0"/>
              <a:t>Wolf Rock (Cornwall) Limited v Raila </a:t>
            </a:r>
            <a:r>
              <a:rPr lang="en-GB" sz="1800" b="1" i="1" dirty="0" err="1"/>
              <a:t>Langhalle</a:t>
            </a:r>
            <a:r>
              <a:rPr lang="en-GB" sz="1800" b="1" dirty="0"/>
              <a:t> [2020] EWHC 2500 (Ch)</a:t>
            </a:r>
          </a:p>
          <a:p>
            <a:pPr marL="0" indent="0">
              <a:buNone/>
            </a:pPr>
            <a:endParaRPr lang="en-GB" sz="1100" dirty="0"/>
          </a:p>
          <a:p>
            <a:pPr marL="0" indent="0">
              <a:buNone/>
            </a:pPr>
            <a:r>
              <a:rPr lang="en-GB" sz="1800" dirty="0"/>
              <a:t>   </a:t>
            </a:r>
            <a:r>
              <a:rPr lang="en-GB" sz="1800" u="sng" dirty="0"/>
              <a:t>But winding up not appropriate where:</a:t>
            </a:r>
            <a:endParaRPr lang="en-GB" dirty="0"/>
          </a:p>
          <a:p>
            <a:pPr marL="0" indent="0">
              <a:buNone/>
            </a:pPr>
            <a:endParaRPr lang="en-GB" sz="100" dirty="0"/>
          </a:p>
          <a:p>
            <a:pPr lvl="0"/>
            <a:r>
              <a:rPr lang="en-GB" sz="1700" dirty="0"/>
              <a:t>Bona fide dispute on substantial grounds. Fairly low threshold: “</a:t>
            </a:r>
            <a:r>
              <a:rPr lang="en-GB" sz="1700" i="1" dirty="0"/>
              <a:t>a realistic as opposed to fanciful prospect of success, carrying some degree of conviction</a:t>
            </a:r>
            <a:r>
              <a:rPr lang="en-GB" sz="1700" dirty="0"/>
              <a:t>…” </a:t>
            </a:r>
            <a:r>
              <a:rPr lang="en-GB" sz="1700" b="1" i="1" dirty="0"/>
              <a:t>Ashworth v </a:t>
            </a:r>
            <a:r>
              <a:rPr lang="en-GB" sz="1700" b="1" i="1" dirty="0" err="1"/>
              <a:t>Newnote</a:t>
            </a:r>
            <a:r>
              <a:rPr lang="en-GB" sz="1700" b="1" dirty="0"/>
              <a:t> [2007] EWCA </a:t>
            </a:r>
            <a:r>
              <a:rPr lang="en-GB" sz="1700" b="1" dirty="0" err="1"/>
              <a:t>Civ</a:t>
            </a:r>
            <a:r>
              <a:rPr lang="en-GB" sz="1700" b="1" dirty="0"/>
              <a:t> 793</a:t>
            </a:r>
          </a:p>
          <a:p>
            <a:pPr lvl="0"/>
            <a:endParaRPr lang="en-GB" sz="300" dirty="0"/>
          </a:p>
          <a:p>
            <a:pPr lvl="0"/>
            <a:r>
              <a:rPr lang="en-GB" sz="1700" dirty="0"/>
              <a:t>Likely to be a Cross-claim or set-off </a:t>
            </a:r>
          </a:p>
          <a:p>
            <a:endParaRPr lang="en-GB" dirty="0"/>
          </a:p>
          <a:p>
            <a:endParaRPr lang="en-GB" dirty="0"/>
          </a:p>
          <a:p>
            <a:endParaRPr lang="en-GB" dirty="0"/>
          </a:p>
        </p:txBody>
      </p:sp>
    </p:spTree>
    <p:extLst>
      <p:ext uri="{BB962C8B-B14F-4D97-AF65-F5344CB8AC3E}">
        <p14:creationId xmlns:p14="http://schemas.microsoft.com/office/powerpoint/2010/main" val="15064837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8A76D-7E9E-BF33-A1C9-A732DF89A0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085BFD-7F9E-0023-361A-7FB2ACA33E51}"/>
              </a:ext>
            </a:extLst>
          </p:cNvPr>
          <p:cNvSpPr>
            <a:spLocks noGrp="1"/>
          </p:cNvSpPr>
          <p:nvPr>
            <p:ph type="title"/>
          </p:nvPr>
        </p:nvSpPr>
        <p:spPr/>
        <p:txBody>
          <a:bodyPr/>
          <a:lstStyle/>
          <a:p>
            <a:r>
              <a:rPr lang="en-GB" dirty="0">
                <a:solidFill>
                  <a:srgbClr val="FFFFFF"/>
                </a:solidFill>
                <a:latin typeface="+mj-lt"/>
              </a:rPr>
              <a:t>2 – Is the nuclear option the right option?</a:t>
            </a:r>
          </a:p>
        </p:txBody>
      </p:sp>
      <p:sp>
        <p:nvSpPr>
          <p:cNvPr id="3" name="Subtitle 5">
            <a:extLst>
              <a:ext uri="{FF2B5EF4-FFF2-40B4-BE49-F238E27FC236}">
                <a16:creationId xmlns:a16="http://schemas.microsoft.com/office/drawing/2014/main" id="{B57FB011-3104-A8E1-C628-0EFEB313AC0B}"/>
              </a:ext>
            </a:extLst>
          </p:cNvPr>
          <p:cNvSpPr txBox="1">
            <a:spLocks/>
          </p:cNvSpPr>
          <p:nvPr/>
        </p:nvSpPr>
        <p:spPr>
          <a:xfrm>
            <a:off x="9323227" y="4412691"/>
            <a:ext cx="3319346" cy="119297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dirty="0">
              <a:latin typeface="+mn-lt"/>
            </a:endParaRPr>
          </a:p>
        </p:txBody>
      </p:sp>
    </p:spTree>
    <p:extLst>
      <p:ext uri="{BB962C8B-B14F-4D97-AF65-F5344CB8AC3E}">
        <p14:creationId xmlns:p14="http://schemas.microsoft.com/office/powerpoint/2010/main" val="1683307784"/>
      </p:ext>
    </p:extLst>
  </p:cSld>
  <p:clrMapOvr>
    <a:masterClrMapping/>
  </p:clrMapOvr>
  <mc:AlternateContent xmlns:mc="http://schemas.openxmlformats.org/markup-compatibility/2006" xmlns:p14="http://schemas.microsoft.com/office/powerpoint/2010/main">
    <mc:Choice Requires="p14">
      <p:transition spd="slow" p14:dur="2000" advTm="9318"/>
    </mc:Choice>
    <mc:Fallback xmlns="">
      <p:transition spd="slow" advTm="9318"/>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1BC94-CCFA-59A3-97BB-C6E8BD9D96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CEECE7-C2CB-4797-8EE6-246A49C93311}"/>
              </a:ext>
            </a:extLst>
          </p:cNvPr>
          <p:cNvSpPr>
            <a:spLocks noGrp="1"/>
          </p:cNvSpPr>
          <p:nvPr>
            <p:ph type="title"/>
          </p:nvPr>
        </p:nvSpPr>
        <p:spPr/>
        <p:txBody>
          <a:bodyPr/>
          <a:lstStyle/>
          <a:p>
            <a:r>
              <a:rPr lang="en-GB" b="1" dirty="0">
                <a:solidFill>
                  <a:schemeClr val="tx2"/>
                </a:solidFill>
                <a:latin typeface="+mj-lt"/>
              </a:rPr>
              <a:t>The Nuclear Option</a:t>
            </a:r>
          </a:p>
        </p:txBody>
      </p:sp>
      <p:sp>
        <p:nvSpPr>
          <p:cNvPr id="3" name="Content Placeholder 2">
            <a:extLst>
              <a:ext uri="{FF2B5EF4-FFF2-40B4-BE49-F238E27FC236}">
                <a16:creationId xmlns:a16="http://schemas.microsoft.com/office/drawing/2014/main" id="{267EECA8-2E0F-9F98-623C-C0B237D8D7D6}"/>
              </a:ext>
            </a:extLst>
          </p:cNvPr>
          <p:cNvSpPr>
            <a:spLocks noGrp="1"/>
          </p:cNvSpPr>
          <p:nvPr>
            <p:ph idx="1"/>
          </p:nvPr>
        </p:nvSpPr>
        <p:spPr>
          <a:xfrm>
            <a:off x="838200" y="1565559"/>
            <a:ext cx="10515600" cy="4563779"/>
          </a:xfrm>
        </p:spPr>
        <p:txBody>
          <a:bodyPr>
            <a:normAutofit fontScale="85000" lnSpcReduction="20000"/>
          </a:bodyPr>
          <a:lstStyle/>
          <a:p>
            <a:pPr lvl="0"/>
            <a:endParaRPr lang="en-GB" sz="1800" dirty="0"/>
          </a:p>
          <a:p>
            <a:pPr lvl="0"/>
            <a:r>
              <a:rPr lang="en-GB" sz="1800" dirty="0"/>
              <a:t>Immediately damage to Co’s creditworthiness </a:t>
            </a:r>
          </a:p>
          <a:p>
            <a:pPr marL="0" lvl="0" indent="0">
              <a:buNone/>
            </a:pPr>
            <a:endParaRPr lang="en-GB" sz="600" dirty="0"/>
          </a:p>
          <a:p>
            <a:pPr lvl="0"/>
            <a:r>
              <a:rPr lang="en-GB" sz="1800" dirty="0"/>
              <a:t>Likely to trigger defaults in outstanding lending and securities </a:t>
            </a:r>
          </a:p>
          <a:p>
            <a:pPr marL="0" lvl="0" indent="0">
              <a:buNone/>
            </a:pPr>
            <a:endParaRPr lang="en-GB" sz="800" dirty="0"/>
          </a:p>
          <a:p>
            <a:pPr lvl="0"/>
            <a:r>
              <a:rPr lang="en-GB" sz="1800" dirty="0"/>
              <a:t>Accounts frozen</a:t>
            </a:r>
          </a:p>
          <a:p>
            <a:pPr marL="0" lvl="0" indent="0">
              <a:buNone/>
            </a:pPr>
            <a:r>
              <a:rPr lang="en-GB" sz="1800" dirty="0"/>
              <a:t> </a:t>
            </a:r>
          </a:p>
          <a:p>
            <a:pPr lvl="0"/>
            <a:r>
              <a:rPr lang="en-GB" sz="1800" dirty="0"/>
              <a:t>Also Important to remember that winding up is a class remedy</a:t>
            </a:r>
          </a:p>
          <a:p>
            <a:pPr marL="0" lvl="0" indent="0">
              <a:buNone/>
            </a:pPr>
            <a:endParaRPr lang="en-GB" sz="500" dirty="0"/>
          </a:p>
          <a:p>
            <a:pPr lvl="1"/>
            <a:r>
              <a:rPr lang="en-GB" sz="1800" dirty="0"/>
              <a:t>Once presented, the game is no longer your own</a:t>
            </a:r>
          </a:p>
          <a:p>
            <a:pPr marL="0" lvl="0" indent="0">
              <a:buNone/>
            </a:pPr>
            <a:endParaRPr lang="en-GB" sz="1300" dirty="0"/>
          </a:p>
          <a:p>
            <a:pPr lvl="2"/>
            <a:r>
              <a:rPr lang="en-GB" sz="1400" dirty="0"/>
              <a:t>Supporting creditors </a:t>
            </a:r>
          </a:p>
          <a:p>
            <a:pPr lvl="2"/>
            <a:r>
              <a:rPr lang="en-GB" sz="1400" dirty="0"/>
              <a:t>Substitution</a:t>
            </a:r>
            <a:endParaRPr lang="en-GB" sz="2600" dirty="0"/>
          </a:p>
          <a:p>
            <a:pPr lvl="2"/>
            <a:r>
              <a:rPr lang="en-GB" sz="1400" dirty="0"/>
              <a:t>Intervening administration</a:t>
            </a:r>
            <a:endParaRPr lang="en-GB" sz="2600" dirty="0"/>
          </a:p>
          <a:p>
            <a:pPr marL="0" indent="0">
              <a:buNone/>
            </a:pPr>
            <a:endParaRPr lang="en-GB" sz="900" dirty="0"/>
          </a:p>
          <a:p>
            <a:pPr lvl="1"/>
            <a:r>
              <a:rPr lang="en-GB" sz="1600" dirty="0"/>
              <a:t>We all just want to be paid… but</a:t>
            </a:r>
            <a:endParaRPr lang="en-GB" sz="2800" dirty="0"/>
          </a:p>
          <a:p>
            <a:endParaRPr lang="en-GB" sz="1100" dirty="0"/>
          </a:p>
          <a:p>
            <a:pPr lvl="2"/>
            <a:r>
              <a:rPr lang="en-GB" sz="1400" dirty="0"/>
              <a:t>If you are paid after presentation</a:t>
            </a:r>
            <a:endParaRPr lang="en-GB" sz="2400" dirty="0"/>
          </a:p>
          <a:p>
            <a:pPr lvl="2"/>
            <a:r>
              <a:rPr lang="en-GB" sz="1400" dirty="0"/>
              <a:t>Risk your payment will become a void disposition (s.127 (1) IA 1986) if carriage taken by supporter</a:t>
            </a:r>
            <a:endParaRPr lang="en-GB" sz="2400" dirty="0"/>
          </a:p>
          <a:p>
            <a:pPr lvl="1"/>
            <a:endParaRPr lang="en-GB" dirty="0"/>
          </a:p>
          <a:p>
            <a:endParaRPr lang="en-GB" sz="300" dirty="0"/>
          </a:p>
          <a:p>
            <a:endParaRPr lang="en-GB" sz="800"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664474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7F6A9-46E8-1C1D-9ED7-EBF4ABFBC9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8D0576-36EC-8C6B-41F1-7C73DE83E799}"/>
              </a:ext>
            </a:extLst>
          </p:cNvPr>
          <p:cNvSpPr>
            <a:spLocks noGrp="1"/>
          </p:cNvSpPr>
          <p:nvPr>
            <p:ph type="title"/>
          </p:nvPr>
        </p:nvSpPr>
        <p:spPr/>
        <p:txBody>
          <a:bodyPr/>
          <a:lstStyle/>
          <a:p>
            <a:r>
              <a:rPr lang="en-GB" dirty="0">
                <a:solidFill>
                  <a:srgbClr val="FFFFFF"/>
                </a:solidFill>
                <a:latin typeface="+mj-lt"/>
              </a:rPr>
              <a:t>3 – Content of the petition</a:t>
            </a:r>
          </a:p>
        </p:txBody>
      </p:sp>
      <p:sp>
        <p:nvSpPr>
          <p:cNvPr id="3" name="Subtitle 5">
            <a:extLst>
              <a:ext uri="{FF2B5EF4-FFF2-40B4-BE49-F238E27FC236}">
                <a16:creationId xmlns:a16="http://schemas.microsoft.com/office/drawing/2014/main" id="{42C51141-7A62-0372-F9B3-F5A1BC217F75}"/>
              </a:ext>
            </a:extLst>
          </p:cNvPr>
          <p:cNvSpPr txBox="1">
            <a:spLocks/>
          </p:cNvSpPr>
          <p:nvPr/>
        </p:nvSpPr>
        <p:spPr>
          <a:xfrm>
            <a:off x="9323227" y="4412691"/>
            <a:ext cx="3319346" cy="119297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2800" b="0" i="0" u="none" strike="noStrike" kern="1200" cap="none" spc="0" normalizeH="0" baseline="0" noProof="0" dirty="0">
              <a:ln>
                <a:noFill/>
              </a:ln>
              <a:solidFill>
                <a:prstClr val="black"/>
              </a:solidFill>
              <a:effectLst/>
              <a:uLnTx/>
              <a:uFillTx/>
              <a:latin typeface="Proxima Nova Rg"/>
              <a:ea typeface="+mn-ea"/>
              <a:cs typeface="+mn-cs"/>
            </a:endParaRPr>
          </a:p>
        </p:txBody>
      </p:sp>
    </p:spTree>
    <p:extLst>
      <p:ext uri="{BB962C8B-B14F-4D97-AF65-F5344CB8AC3E}">
        <p14:creationId xmlns:p14="http://schemas.microsoft.com/office/powerpoint/2010/main" val="532839709"/>
      </p:ext>
    </p:extLst>
  </p:cSld>
  <p:clrMapOvr>
    <a:masterClrMapping/>
  </p:clrMapOvr>
  <mc:AlternateContent xmlns:mc="http://schemas.openxmlformats.org/markup-compatibility/2006" xmlns:p14="http://schemas.microsoft.com/office/powerpoint/2010/main">
    <mc:Choice Requires="p14">
      <p:transition spd="slow" p14:dur="2000" advTm="9318"/>
    </mc:Choice>
    <mc:Fallback xmlns="">
      <p:transition spd="slow" advTm="9318"/>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9.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oxima Nova Rg">
      <a:majorFont>
        <a:latin typeface="Proxima Nova Rg"/>
        <a:ea typeface=""/>
        <a:cs typeface=""/>
      </a:majorFont>
      <a:minorFont>
        <a:latin typeface="Proxima Nova Rg"/>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79EC5A3A5678409302DF3893FBE4A5" ma:contentTypeVersion="15" ma:contentTypeDescription="Create a new document." ma:contentTypeScope="" ma:versionID="cf0b3348ec6ad8a51bdf6ff5c98a975e">
  <xsd:schema xmlns:xsd="http://www.w3.org/2001/XMLSchema" xmlns:xs="http://www.w3.org/2001/XMLSchema" xmlns:p="http://schemas.microsoft.com/office/2006/metadata/properties" xmlns:ns2="a77bbc85-e52f-474f-b6d2-cdd53d066835" xmlns:ns3="03d63c4d-e612-4f3c-bcb6-40284ef268a4" targetNamespace="http://schemas.microsoft.com/office/2006/metadata/properties" ma:root="true" ma:fieldsID="1b1c7979cebed1a86956cbf237d0f7b5" ns2:_="" ns3:_="">
    <xsd:import namespace="a77bbc85-e52f-474f-b6d2-cdd53d066835"/>
    <xsd:import namespace="03d63c4d-e612-4f3c-bcb6-40284ef268a4"/>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CR"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7bbc85-e52f-474f-b6d2-cdd53d066835"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ae7e3edc-95fe-4e05-ac78-15976c6a7f4e"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3d63c4d-e612-4f3c-bcb6-40284ef268a4"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e4604129-4ee3-4eef-9ea2-017d25183960}" ma:internalName="TaxCatchAll" ma:showField="CatchAllData" ma:web="03d63c4d-e612-4f3c-bcb6-40284ef268a4">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03d63c4d-e612-4f3c-bcb6-40284ef268a4" xsi:nil="true"/>
    <lcf76f155ced4ddcb4097134ff3c332f xmlns="a77bbc85-e52f-474f-b6d2-cdd53d06683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3101702-0C16-4697-B3F8-9774904A4419}"/>
</file>

<file path=customXml/itemProps2.xml><?xml version="1.0" encoding="utf-8"?>
<ds:datastoreItem xmlns:ds="http://schemas.openxmlformats.org/officeDocument/2006/customXml" ds:itemID="{D47DE20A-6FB7-4B2D-A1E4-1D153326C0A7}">
  <ds:schemaRefs>
    <ds:schemaRef ds:uri="http://schemas.microsoft.com/sharepoint/v3/contenttype/forms"/>
  </ds:schemaRefs>
</ds:datastoreItem>
</file>

<file path=customXml/itemProps3.xml><?xml version="1.0" encoding="utf-8"?>
<ds:datastoreItem xmlns:ds="http://schemas.openxmlformats.org/officeDocument/2006/customXml" ds:itemID="{90975CD3-A6DE-4350-A93C-94F6BF0E621C}">
  <ds:schemaRefs>
    <ds:schemaRef ds:uri="http://schemas.microsoft.com/office/2006/metadata/properties"/>
    <ds:schemaRef ds:uri="http://schemas.microsoft.com/office/infopath/2007/PartnerControls"/>
    <ds:schemaRef ds:uri="03d63c4d-e612-4f3c-bcb6-40284ef268a4"/>
    <ds:schemaRef ds:uri="a77bbc85-e52f-474f-b6d2-cdd53d066835"/>
  </ds:schemaRefs>
</ds:datastoreItem>
</file>

<file path=docProps/app.xml><?xml version="1.0" encoding="utf-8"?>
<Properties xmlns="http://schemas.openxmlformats.org/officeDocument/2006/extended-properties" xmlns:vt="http://schemas.openxmlformats.org/officeDocument/2006/docPropsVTypes">
  <Template/>
  <TotalTime>0</TotalTime>
  <Words>2961</Words>
  <Application>Microsoft Office PowerPoint</Application>
  <PresentationFormat>Widescreen</PresentationFormat>
  <Paragraphs>419</Paragraphs>
  <Slides>37</Slides>
  <Notes>37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Calibri</vt:lpstr>
      <vt:lpstr>Proxima Nova Rg</vt:lpstr>
      <vt:lpstr>Office Theme</vt:lpstr>
      <vt:lpstr> </vt:lpstr>
      <vt:lpstr>Junior Litigation Series: Insolvency</vt:lpstr>
      <vt:lpstr> Back to basics: Winding up Petitions and common pitfalls</vt:lpstr>
      <vt:lpstr>Content</vt:lpstr>
      <vt:lpstr>1 - Is winding up the proper procedure?</vt:lpstr>
      <vt:lpstr>The Purpose of Winding Up</vt:lpstr>
      <vt:lpstr>2 – Is the nuclear option the right option?</vt:lpstr>
      <vt:lpstr>The Nuclear Option</vt:lpstr>
      <vt:lpstr>3 – Content of the petition</vt:lpstr>
      <vt:lpstr>PowerPoint Presentation</vt:lpstr>
      <vt:lpstr>4 – Service issues</vt:lpstr>
      <vt:lpstr>Service</vt:lpstr>
      <vt:lpstr>5 – Advertisement</vt:lpstr>
      <vt:lpstr>The Advert</vt:lpstr>
      <vt:lpstr>6 – The hearing of the petition</vt:lpstr>
      <vt:lpstr>The Hearing</vt:lpstr>
      <vt:lpstr> </vt:lpstr>
      <vt:lpstr>Section 212 IA 1986- Agenda</vt:lpstr>
      <vt:lpstr>Section 212 IA 1986- Nature</vt:lpstr>
      <vt:lpstr>Section 212 IA 1986- Scope</vt:lpstr>
      <vt:lpstr>Section 212 IA 1986- Scope</vt:lpstr>
      <vt:lpstr>Section 212 IA 1986- Scope</vt:lpstr>
      <vt:lpstr>Section 212 IA 1986- Scope</vt:lpstr>
      <vt:lpstr>Section 212 IA 1986- Scope</vt:lpstr>
      <vt:lpstr>Section 212 IA 1986- Scope</vt:lpstr>
      <vt:lpstr>Section 212 IA 1986- Scope</vt:lpstr>
      <vt:lpstr>Section 212 IA 1986- Practical considerations – pre-action</vt:lpstr>
      <vt:lpstr>Section 212 IA 1986- Practical considerations – pleadings</vt:lpstr>
      <vt:lpstr>Section 212 IA 1986- Practical considerations – case management</vt:lpstr>
      <vt:lpstr>Section 212 IA 1986- Practical considerations – remedy</vt:lpstr>
      <vt:lpstr>Section 212 IA 1986- Practical considerations – limitation</vt:lpstr>
      <vt:lpstr>Section 212 IA 1986- Practical considerations – limitation</vt:lpstr>
      <vt:lpstr>Section 212 IA 1986- Practical considerations -defences</vt:lpstr>
      <vt:lpstr>Section 212 IA 1986- Practical considerations -defences</vt:lpstr>
      <vt:lpstr>Section 212 IA 1986- Practical considerations – final thoughts</vt:lpstr>
      <vt:lpstr>Any Questions? </vt:lpstr>
      <vt:lpstr>Contact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Bond</dc:creator>
  <cp:lastModifiedBy>Michael Ireland</cp:lastModifiedBy>
  <cp:revision>139</cp:revision>
  <dcterms:created xsi:type="dcterms:W3CDTF">2020-04-04T16:17:27Z</dcterms:created>
  <dcterms:modified xsi:type="dcterms:W3CDTF">2026-02-17T16:56:15Z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0x010100DE79EC5A3A5678409302DF3893FBE4A5</vt:lpwstr>
  </property>
  <property fmtid="{D5CDD505-2E9C-101B-9397-08002B2CF9AE}" pid="3" name="Order">
    <vt:r8>2325800</vt:r8>
  </property>
  <property fmtid="{D5CDD505-2E9C-101B-9397-08002B2CF9AE}" pid="4" name="MediaServiceImageTags">
    <vt:lpwstr/>
  </property>
</Properties>
</file>